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85"/>
  </p:notesMasterIdLst>
  <p:sldIdLst>
    <p:sldId id="344" r:id="rId2"/>
    <p:sldId id="550" r:id="rId3"/>
    <p:sldId id="256" r:id="rId4"/>
    <p:sldId id="263" r:id="rId5"/>
    <p:sldId id="465" r:id="rId6"/>
    <p:sldId id="464" r:id="rId7"/>
    <p:sldId id="463" r:id="rId8"/>
    <p:sldId id="469" r:id="rId9"/>
    <p:sldId id="466" r:id="rId10"/>
    <p:sldId id="478" r:id="rId11"/>
    <p:sldId id="470" r:id="rId12"/>
    <p:sldId id="467" r:id="rId13"/>
    <p:sldId id="471" r:id="rId14"/>
    <p:sldId id="472" r:id="rId15"/>
    <p:sldId id="473" r:id="rId16"/>
    <p:sldId id="475" r:id="rId17"/>
    <p:sldId id="485" r:id="rId18"/>
    <p:sldId id="477" r:id="rId19"/>
    <p:sldId id="495" r:id="rId20"/>
    <p:sldId id="480" r:id="rId21"/>
    <p:sldId id="484" r:id="rId22"/>
    <p:sldId id="481" r:id="rId23"/>
    <p:sldId id="482" r:id="rId24"/>
    <p:sldId id="474" r:id="rId25"/>
    <p:sldId id="479" r:id="rId26"/>
    <p:sldId id="486" r:id="rId27"/>
    <p:sldId id="483" r:id="rId28"/>
    <p:sldId id="487" r:id="rId29"/>
    <p:sldId id="488" r:id="rId30"/>
    <p:sldId id="496" r:id="rId31"/>
    <p:sldId id="493" r:id="rId32"/>
    <p:sldId id="489" r:id="rId33"/>
    <p:sldId id="491" r:id="rId34"/>
    <p:sldId id="497" r:id="rId35"/>
    <p:sldId id="490" r:id="rId36"/>
    <p:sldId id="498" r:id="rId37"/>
    <p:sldId id="500" r:id="rId38"/>
    <p:sldId id="510" r:id="rId39"/>
    <p:sldId id="501" r:id="rId40"/>
    <p:sldId id="504" r:id="rId41"/>
    <p:sldId id="502" r:id="rId42"/>
    <p:sldId id="499" r:id="rId43"/>
    <p:sldId id="503" r:id="rId44"/>
    <p:sldId id="518" r:id="rId45"/>
    <p:sldId id="517" r:id="rId46"/>
    <p:sldId id="506" r:id="rId47"/>
    <p:sldId id="513" r:id="rId48"/>
    <p:sldId id="508" r:id="rId49"/>
    <p:sldId id="511" r:id="rId50"/>
    <p:sldId id="505" r:id="rId51"/>
    <p:sldId id="512" r:id="rId52"/>
    <p:sldId id="515" r:id="rId53"/>
    <p:sldId id="519" r:id="rId54"/>
    <p:sldId id="521" r:id="rId55"/>
    <p:sldId id="520" r:id="rId56"/>
    <p:sldId id="524" r:id="rId57"/>
    <p:sldId id="523" r:id="rId58"/>
    <p:sldId id="528" r:id="rId59"/>
    <p:sldId id="522" r:id="rId60"/>
    <p:sldId id="529" r:id="rId61"/>
    <p:sldId id="532" r:id="rId62"/>
    <p:sldId id="535" r:id="rId63"/>
    <p:sldId id="536" r:id="rId64"/>
    <p:sldId id="540" r:id="rId65"/>
    <p:sldId id="537" r:id="rId66"/>
    <p:sldId id="541" r:id="rId67"/>
    <p:sldId id="533" r:id="rId68"/>
    <p:sldId id="530" r:id="rId69"/>
    <p:sldId id="527" r:id="rId70"/>
    <p:sldId id="509" r:id="rId71"/>
    <p:sldId id="544" r:id="rId72"/>
    <p:sldId id="539" r:id="rId73"/>
    <p:sldId id="526" r:id="rId74"/>
    <p:sldId id="507" r:id="rId75"/>
    <p:sldId id="545" r:id="rId76"/>
    <p:sldId id="546" r:id="rId77"/>
    <p:sldId id="547" r:id="rId78"/>
    <p:sldId id="538" r:id="rId79"/>
    <p:sldId id="543" r:id="rId80"/>
    <p:sldId id="542" r:id="rId81"/>
    <p:sldId id="548" r:id="rId82"/>
    <p:sldId id="476" r:id="rId83"/>
    <p:sldId id="54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68" autoAdjust="0"/>
    <p:restoredTop sz="94660"/>
  </p:normalViewPr>
  <p:slideViewPr>
    <p:cSldViewPr snapToGrid="0">
      <p:cViewPr varScale="1">
        <p:scale>
          <a:sx n="106" d="100"/>
          <a:sy n="106" d="100"/>
        </p:scale>
        <p:origin x="78" y="174"/>
      </p:cViewPr>
      <p:guideLst/>
    </p:cSldViewPr>
  </p:slideViewPr>
  <p:notesTextViewPr>
    <p:cViewPr>
      <p:scale>
        <a:sx n="3" d="2"/>
        <a:sy n="3" d="2"/>
      </p:scale>
      <p:origin x="0" y="0"/>
    </p:cViewPr>
  </p:notesTextViewPr>
  <p:sorterViewPr>
    <p:cViewPr varScale="1">
      <p:scale>
        <a:sx n="100" d="100"/>
        <a:sy n="100" d="100"/>
      </p:scale>
      <p:origin x="0" y="-23028"/>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15/04/2024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3</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15/04/2024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en.wikiquote.org/wiki/Frederick_Douglas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en.wikipedia.org/wiki/Hiram_R._Revels#cite_note-2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Catafalque" TargetMode="External"/><Relationship Id="rId2" Type="http://schemas.openxmlformats.org/officeDocument/2006/relationships/hyperlink" Target="https://en.wikipedia.org/wiki/East_Room" TargetMode="External"/><Relationship Id="rId1" Type="http://schemas.openxmlformats.org/officeDocument/2006/relationships/slideLayout" Target="../slideLayouts/slideLayout2.xml"/><Relationship Id="rId4" Type="http://schemas.openxmlformats.org/officeDocument/2006/relationships/hyperlink" Target="https://en.wikipedia.org/wiki/Assassination_of_Abraham_Lincoln#cite_note-22"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08812292"/>
              </p:ext>
            </p:extLst>
          </p:nvPr>
        </p:nvGraphicFramePr>
        <p:xfrm>
          <a:off x="330584" y="1176950"/>
          <a:ext cx="11686954" cy="5542898"/>
        </p:xfrm>
        <a:graphic>
          <a:graphicData uri="http://schemas.openxmlformats.org/drawingml/2006/table">
            <a:tbl>
              <a:tblPr firstRow="1" bandRow="1">
                <a:tableStyleId>{5C22544A-7EE6-4342-B048-85BDC9FD1C3A}</a:tableStyleId>
              </a:tblPr>
              <a:tblGrid>
                <a:gridCol w="879943">
                  <a:extLst>
                    <a:ext uri="{9D8B030D-6E8A-4147-A177-3AD203B41FA5}">
                      <a16:colId xmlns:a16="http://schemas.microsoft.com/office/drawing/2014/main" val="4093556288"/>
                    </a:ext>
                  </a:extLst>
                </a:gridCol>
                <a:gridCol w="5670107">
                  <a:extLst>
                    <a:ext uri="{9D8B030D-6E8A-4147-A177-3AD203B41FA5}">
                      <a16:colId xmlns:a16="http://schemas.microsoft.com/office/drawing/2014/main" val="1218002973"/>
                    </a:ext>
                  </a:extLst>
                </a:gridCol>
                <a:gridCol w="2100404">
                  <a:extLst>
                    <a:ext uri="{9D8B030D-6E8A-4147-A177-3AD203B41FA5}">
                      <a16:colId xmlns:a16="http://schemas.microsoft.com/office/drawing/2014/main" val="3355094114"/>
                    </a:ext>
                  </a:extLst>
                </a:gridCol>
                <a:gridCol w="3036500">
                  <a:extLst>
                    <a:ext uri="{9D8B030D-6E8A-4147-A177-3AD203B41FA5}">
                      <a16:colId xmlns:a16="http://schemas.microsoft.com/office/drawing/2014/main" val="3864966894"/>
                    </a:ext>
                  </a:extLst>
                </a:gridCol>
              </a:tblGrid>
              <a:tr h="389300">
                <a:tc>
                  <a:txBody>
                    <a:bodyPr/>
                    <a:lstStyle/>
                    <a:p>
                      <a:r>
                        <a:rPr lang="en-GB" dirty="0" smtClean="0"/>
                        <a:t>Talk</a:t>
                      </a:r>
                      <a:endParaRPr lang="en-GB" dirty="0"/>
                    </a:p>
                  </a:txBody>
                  <a:tcPr/>
                </a:tc>
                <a:tc>
                  <a:txBody>
                    <a:bodyPr/>
                    <a:lstStyle/>
                    <a:p>
                      <a:r>
                        <a:rPr lang="en-GB" dirty="0" smtClean="0"/>
                        <a:t>Title</a:t>
                      </a:r>
                      <a:endParaRPr lang="en-GB" dirty="0"/>
                    </a:p>
                  </a:txBody>
                  <a:tcPr/>
                </a:tc>
                <a:tc>
                  <a:txBody>
                    <a:bodyPr/>
                    <a:lstStyle/>
                    <a:p>
                      <a:pPr algn="ctr"/>
                      <a:r>
                        <a:rPr lang="en-GB" dirty="0" smtClean="0"/>
                        <a:t>Time Period</a:t>
                      </a:r>
                      <a:endParaRPr lang="en-GB" dirty="0"/>
                    </a:p>
                  </a:txBody>
                  <a:tcPr/>
                </a:tc>
                <a:tc>
                  <a:txBody>
                    <a:bodyPr/>
                    <a:lstStyle/>
                    <a:p>
                      <a:pPr algn="ctr"/>
                      <a:r>
                        <a:rPr lang="en-GB" dirty="0" smtClean="0"/>
                        <a:t>Date of Talk</a:t>
                      </a:r>
                      <a:endParaRPr lang="en-GB" dirty="0"/>
                    </a:p>
                  </a:txBody>
                  <a:tcPr/>
                </a:tc>
                <a:extLst>
                  <a:ext uri="{0D108BD9-81ED-4DB2-BD59-A6C34878D82A}">
                    <a16:rowId xmlns:a16="http://schemas.microsoft.com/office/drawing/2014/main" val="1861440900"/>
                  </a:ext>
                </a:extLst>
              </a:tr>
              <a:tr h="530611">
                <a:tc>
                  <a:txBody>
                    <a:bodyPr/>
                    <a:lstStyle/>
                    <a:p>
                      <a:r>
                        <a:rPr lang="en-GB" sz="2400" dirty="0" smtClean="0">
                          <a:latin typeface="Arial" panose="020B0604020202020204" pitchFamily="34" charset="0"/>
                          <a:cs typeface="Arial" panose="020B0604020202020204" pitchFamily="34" charset="0"/>
                        </a:rPr>
                        <a:t>16</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Competing</a:t>
                      </a:r>
                      <a:r>
                        <a:rPr lang="en-GB" sz="2400" baseline="0" dirty="0" smtClean="0">
                          <a:latin typeface="Arial" panose="020B0604020202020204" pitchFamily="34" charset="0"/>
                          <a:cs typeface="Arial" panose="020B0604020202020204" pitchFamily="34" charset="0"/>
                        </a:rPr>
                        <a:t> destinies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1848-1854</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March</a:t>
                      </a:r>
                      <a:r>
                        <a:rPr lang="en-GB" sz="2400" baseline="0" dirty="0" smtClean="0">
                          <a:latin typeface="Arial" panose="020B0604020202020204" pitchFamily="34" charset="0"/>
                          <a:cs typeface="Arial" panose="020B0604020202020204" pitchFamily="34" charset="0"/>
                        </a:rPr>
                        <a:t> 4th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7754052"/>
                  </a:ext>
                </a:extLst>
              </a:tr>
              <a:tr h="380246">
                <a:tc>
                  <a:txBody>
                    <a:bodyPr/>
                    <a:lstStyle/>
                    <a:p>
                      <a:r>
                        <a:rPr lang="en-GB" sz="2400" dirty="0" smtClean="0">
                          <a:latin typeface="Arial" panose="020B0604020202020204" pitchFamily="34" charset="0"/>
                          <a:cs typeface="Arial" panose="020B0604020202020204" pitchFamily="34" charset="0"/>
                        </a:rPr>
                        <a:t>17</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a:t>
                      </a:r>
                      <a:r>
                        <a:rPr lang="en-GB" sz="2400" baseline="0" dirty="0" smtClean="0">
                          <a:latin typeface="Arial" panose="020B0604020202020204" pitchFamily="34" charset="0"/>
                          <a:cs typeface="Arial" panose="020B0604020202020204" pitchFamily="34" charset="0"/>
                        </a:rPr>
                        <a:t> Union falls apart</a:t>
                      </a:r>
                      <a:endParaRPr lang="en-GB" sz="2400" dirty="0" smtClean="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1854-1861</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March 18th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5655905"/>
                  </a:ext>
                </a:extLst>
              </a:tr>
              <a:tr h="656376">
                <a:tc>
                  <a:txBody>
                    <a:bodyPr/>
                    <a:lstStyle/>
                    <a:p>
                      <a:r>
                        <a:rPr lang="en-GB" sz="2400" dirty="0" smtClean="0">
                          <a:latin typeface="Arial" panose="020B0604020202020204" pitchFamily="34" charset="0"/>
                          <a:cs typeface="Arial" panose="020B0604020202020204" pitchFamily="34" charset="0"/>
                        </a:rPr>
                        <a:t>18</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Civil War</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1861-1865</a:t>
                      </a:r>
                      <a:endParaRPr lang="en-GB" sz="2400" dirty="0">
                        <a:latin typeface="Arial" panose="020B0604020202020204" pitchFamily="34" charset="0"/>
                        <a:cs typeface="Arial" panose="020B0604020202020204" pitchFamily="34" charset="0"/>
                      </a:endParaRPr>
                    </a:p>
                  </a:txBody>
                  <a:tcPr/>
                </a:tc>
                <a:tc>
                  <a:txBody>
                    <a:bodyPr/>
                    <a:lstStyle/>
                    <a:p>
                      <a:pPr algn="ctr"/>
                      <a:r>
                        <a:rPr lang="en-GB" sz="1800" b="1" dirty="0" smtClean="0">
                          <a:latin typeface="Arial" panose="020B0604020202020204" pitchFamily="34" charset="0"/>
                          <a:cs typeface="Arial" panose="020B0604020202020204" pitchFamily="34" charset="0"/>
                        </a:rPr>
                        <a:t>Wednesday</a:t>
                      </a:r>
                      <a:r>
                        <a:rPr lang="en-GB" sz="1800" baseline="0" dirty="0" smtClean="0">
                          <a:latin typeface="Arial" panose="020B0604020202020204" pitchFamily="34" charset="0"/>
                          <a:cs typeface="Arial" panose="020B0604020202020204" pitchFamily="34" charset="0"/>
                        </a:rPr>
                        <a:t> </a:t>
                      </a:r>
                      <a:r>
                        <a:rPr lang="en-GB" sz="1800" dirty="0" smtClean="0">
                          <a:latin typeface="Arial" panose="020B0604020202020204" pitchFamily="34" charset="0"/>
                          <a:cs typeface="Arial" panose="020B0604020202020204" pitchFamily="34" charset="0"/>
                        </a:rPr>
                        <a:t>April 3rd</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02191017"/>
                  </a:ext>
                </a:extLst>
              </a:tr>
              <a:tr h="546057">
                <a:tc>
                  <a:txBody>
                    <a:bodyPr/>
                    <a:lstStyle/>
                    <a:p>
                      <a:r>
                        <a:rPr lang="en-GB" sz="2400" dirty="0" smtClean="0">
                          <a:latin typeface="Arial" panose="020B0604020202020204" pitchFamily="34" charset="0"/>
                          <a:cs typeface="Arial" panose="020B0604020202020204" pitchFamily="34" charset="0"/>
                        </a:rPr>
                        <a:t>19</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Reconstruction &amp; the New South</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1863-1900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April 15th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6748484"/>
                  </a:ext>
                </a:extLst>
              </a:tr>
              <a:tr h="796605">
                <a:tc>
                  <a:txBody>
                    <a:bodyPr/>
                    <a:lstStyle/>
                    <a:p>
                      <a:r>
                        <a:rPr lang="en-GB" sz="2400" dirty="0" smtClean="0">
                          <a:latin typeface="Arial" panose="020B0604020202020204" pitchFamily="34" charset="0"/>
                          <a:cs typeface="Arial" panose="020B0604020202020204" pitchFamily="34" charset="0"/>
                        </a:rPr>
                        <a:t>20</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Conquest</a:t>
                      </a:r>
                      <a:r>
                        <a:rPr lang="en-GB" sz="2400" baseline="0" dirty="0" smtClean="0">
                          <a:latin typeface="Arial" panose="020B0604020202020204" pitchFamily="34" charset="0"/>
                          <a:cs typeface="Arial" panose="020B0604020202020204" pitchFamily="34" charset="0"/>
                        </a:rPr>
                        <a:t> of the West</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1865-1900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April</a:t>
                      </a:r>
                      <a:r>
                        <a:rPr lang="en-GB" sz="2400" baseline="0" dirty="0" smtClean="0">
                          <a:latin typeface="Arial" panose="020B0604020202020204" pitchFamily="34" charset="0"/>
                          <a:cs typeface="Arial" panose="020B0604020202020204" pitchFamily="34" charset="0"/>
                        </a:rPr>
                        <a:t> 29th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7807227"/>
                  </a:ext>
                </a:extLst>
              </a:tr>
              <a:tr h="520829">
                <a:tc>
                  <a:txBody>
                    <a:bodyPr/>
                    <a:lstStyle/>
                    <a:p>
                      <a:r>
                        <a:rPr lang="en-GB" sz="2400" dirty="0" smtClean="0">
                          <a:latin typeface="Arial" panose="020B0604020202020204" pitchFamily="34" charset="0"/>
                          <a:cs typeface="Arial" panose="020B0604020202020204" pitchFamily="34" charset="0"/>
                        </a:rPr>
                        <a:t>18</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Civil </a:t>
                      </a:r>
                      <a:r>
                        <a:rPr lang="en-GB" sz="2400" dirty="0" smtClean="0">
                          <a:latin typeface="Arial" panose="020B0604020202020204" pitchFamily="34" charset="0"/>
                          <a:cs typeface="Arial" panose="020B0604020202020204" pitchFamily="34" charset="0"/>
                        </a:rPr>
                        <a:t>War (Repeated)</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1861-1865</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b="1" dirty="0" smtClean="0">
                          <a:latin typeface="Arial" panose="020B0604020202020204" pitchFamily="34" charset="0"/>
                          <a:cs typeface="Arial" panose="020B0604020202020204" pitchFamily="34" charset="0"/>
                        </a:rPr>
                        <a:t>Wednesday</a:t>
                      </a:r>
                      <a:r>
                        <a:rPr lang="en-GB" sz="2400" b="1" baseline="0" dirty="0" smtClean="0">
                          <a:latin typeface="Arial" panose="020B0604020202020204" pitchFamily="34" charset="0"/>
                          <a:cs typeface="Arial" panose="020B0604020202020204" pitchFamily="34" charset="0"/>
                        </a:rPr>
                        <a:t> May 8th</a:t>
                      </a:r>
                      <a:endParaRPr lang="en-GB"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01740768"/>
                  </a:ext>
                </a:extLst>
              </a:tr>
              <a:tr h="520829">
                <a:tc>
                  <a:txBody>
                    <a:bodyPr/>
                    <a:lstStyle/>
                    <a:p>
                      <a:r>
                        <a:rPr lang="en-GB" sz="2400" dirty="0" smtClean="0">
                          <a:latin typeface="Arial" panose="020B0604020202020204" pitchFamily="34" charset="0"/>
                          <a:cs typeface="Arial" panose="020B0604020202020204" pitchFamily="34" charset="0"/>
                        </a:rPr>
                        <a:t>21</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a:t>
                      </a:r>
                      <a:r>
                        <a:rPr lang="en-GB" sz="2400" baseline="0" dirty="0" smtClean="0">
                          <a:latin typeface="Arial" panose="020B0604020202020204" pitchFamily="34" charset="0"/>
                          <a:cs typeface="Arial" panose="020B0604020202020204" pitchFamily="34" charset="0"/>
                        </a:rPr>
                        <a:t> growth of the North &amp; t</a:t>
                      </a:r>
                      <a:r>
                        <a:rPr lang="en-GB" sz="2400" dirty="0" smtClean="0">
                          <a:latin typeface="Arial" panose="020B0604020202020204" pitchFamily="34" charset="0"/>
                          <a:cs typeface="Arial" panose="020B0604020202020204" pitchFamily="34" charset="0"/>
                        </a:rPr>
                        <a:t>riumph of capital</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1865-1900</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May 20th</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753344812"/>
                  </a:ext>
                </a:extLst>
              </a:tr>
              <a:tr h="520829">
                <a:tc>
                  <a:txBody>
                    <a:bodyPr/>
                    <a:lstStyle/>
                    <a:p>
                      <a:r>
                        <a:rPr lang="en-GB" sz="2400" dirty="0" smtClean="0">
                          <a:latin typeface="Arial" panose="020B0604020202020204" pitchFamily="34" charset="0"/>
                          <a:cs typeface="Arial" panose="020B0604020202020204" pitchFamily="34" charset="0"/>
                        </a:rPr>
                        <a:t>22</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A world power emerges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1890-1904</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June 3rd</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991103957"/>
                  </a:ext>
                </a:extLst>
              </a:tr>
            </a:tbl>
          </a:graphicData>
        </a:graphic>
      </p:graphicFrame>
      <p:sp>
        <p:nvSpPr>
          <p:cNvPr id="5" name="TextBox 4"/>
          <p:cNvSpPr txBox="1"/>
          <p:nvPr/>
        </p:nvSpPr>
        <p:spPr>
          <a:xfrm>
            <a:off x="1362634" y="107576"/>
            <a:ext cx="10585270"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Module 3: From Continental to World Power  </a:t>
            </a:r>
            <a:endParaRPr lang="en-GB" sz="4000" dirty="0">
              <a:latin typeface="Arial" panose="020B0604020202020204" pitchFamily="34" charset="0"/>
              <a:cs typeface="Arial" panose="020B0604020202020204" pitchFamily="34" charset="0"/>
            </a:endParaRPr>
          </a:p>
        </p:txBody>
      </p:sp>
      <p:pic>
        <p:nvPicPr>
          <p:cNvPr id="6"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7779" y="1716604"/>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1960" y="2631004"/>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1960" y="3399040"/>
            <a:ext cx="480079" cy="56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477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394" y="182675"/>
            <a:ext cx="8911687" cy="836828"/>
          </a:xfrm>
        </p:spPr>
        <p:txBody>
          <a:bodyPr/>
          <a:lstStyle/>
          <a:p>
            <a:r>
              <a:rPr lang="en-GB" dirty="0" smtClean="0"/>
              <a:t>Conspirators executed July 7, 1865</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331"/>
            <a:ext cx="12192000" cy="612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733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727" y="216704"/>
            <a:ext cx="8911687" cy="1280890"/>
          </a:xfrm>
        </p:spPr>
        <p:txBody>
          <a:bodyPr/>
          <a:lstStyle/>
          <a:p>
            <a:r>
              <a:rPr lang="en-GB" dirty="0" smtClean="0"/>
              <a:t>Lincoln lying in state</a:t>
            </a:r>
            <a:endParaRPr lang="en-GB" dirty="0"/>
          </a:p>
        </p:txBody>
      </p:sp>
      <p:pic>
        <p:nvPicPr>
          <p:cNvPr id="2050" name="Picture 2" descr="Funeral For Abraham Lincol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8" y="895350"/>
            <a:ext cx="1219200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993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069" y="178826"/>
            <a:ext cx="9759063" cy="1280890"/>
          </a:xfrm>
        </p:spPr>
        <p:txBody>
          <a:bodyPr/>
          <a:lstStyle/>
          <a:p>
            <a:r>
              <a:rPr lang="en-GB" dirty="0" smtClean="0"/>
              <a:t>Funeral Train from Washington to Illinois</a:t>
            </a:r>
            <a:br>
              <a:rPr lang="en-GB" dirty="0" smtClean="0"/>
            </a:br>
            <a:r>
              <a:rPr lang="en-GB" dirty="0" smtClean="0"/>
              <a:t>…tens of thousands lining route</a:t>
            </a:r>
            <a:endParaRPr lang="en-GB" dirty="0"/>
          </a:p>
        </p:txBody>
      </p:sp>
      <p:pic>
        <p:nvPicPr>
          <p:cNvPr id="717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87" y="1261085"/>
            <a:ext cx="11960771" cy="559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87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055" y="243864"/>
            <a:ext cx="11119945" cy="1280890"/>
          </a:xfrm>
        </p:spPr>
        <p:txBody>
          <a:bodyPr/>
          <a:lstStyle/>
          <a:p>
            <a:r>
              <a:rPr lang="en-GB" dirty="0" smtClean="0"/>
              <a:t>Funeral parades through cities enroot</a:t>
            </a:r>
            <a:br>
              <a:rPr lang="en-GB" dirty="0" smtClean="0"/>
            </a:br>
            <a:r>
              <a:rPr lang="en-GB" dirty="0" smtClean="0"/>
              <a:t>…..Buffalo New York</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62" y="1358019"/>
            <a:ext cx="12167858" cy="542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1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032" y="117116"/>
            <a:ext cx="8911687" cy="1280890"/>
          </a:xfrm>
        </p:spPr>
        <p:txBody>
          <a:bodyPr/>
          <a:lstStyle/>
          <a:p>
            <a:r>
              <a:rPr lang="en-GB" dirty="0" smtClean="0"/>
              <a:t>Aftermath of assassination </a:t>
            </a:r>
            <a:endParaRPr lang="en-GB" dirty="0"/>
          </a:p>
        </p:txBody>
      </p:sp>
      <p:sp>
        <p:nvSpPr>
          <p:cNvPr id="3" name="Content Placeholder 2"/>
          <p:cNvSpPr>
            <a:spLocks noGrp="1"/>
          </p:cNvSpPr>
          <p:nvPr>
            <p:ph idx="1"/>
          </p:nvPr>
        </p:nvSpPr>
        <p:spPr>
          <a:xfrm>
            <a:off x="1113578" y="1086936"/>
            <a:ext cx="11259492" cy="4409037"/>
          </a:xfrm>
        </p:spPr>
        <p:txBody>
          <a:bodyPr>
            <a:normAutofit fontScale="25000" lnSpcReduction="20000"/>
          </a:bodyPr>
          <a:lstStyle/>
          <a:p>
            <a:r>
              <a:rPr lang="en-GB" sz="9600" dirty="0" smtClean="0">
                <a:latin typeface="Arial" panose="020B0604020202020204" pitchFamily="34" charset="0"/>
                <a:cs typeface="Arial" panose="020B0604020202020204" pitchFamily="34" charset="0"/>
              </a:rPr>
              <a:t>Mass national grief….body taken by train across North….parade every town</a:t>
            </a:r>
          </a:p>
          <a:p>
            <a:endParaRPr lang="en-GB" sz="9600" dirty="0">
              <a:latin typeface="Arial" panose="020B0604020202020204" pitchFamily="34" charset="0"/>
              <a:cs typeface="Arial" panose="020B0604020202020204" pitchFamily="34" charset="0"/>
            </a:endParaRPr>
          </a:p>
          <a:p>
            <a:endParaRPr lang="en-GB" sz="9600" dirty="0" smtClean="0">
              <a:latin typeface="Arial" panose="020B0604020202020204" pitchFamily="34" charset="0"/>
              <a:cs typeface="Arial" panose="020B0604020202020204" pitchFamily="34" charset="0"/>
            </a:endParaRPr>
          </a:p>
          <a:p>
            <a:r>
              <a:rPr lang="en-GB" sz="9600" dirty="0" smtClean="0">
                <a:latin typeface="Arial" panose="020B0604020202020204" pitchFamily="34" charset="0"/>
                <a:cs typeface="Arial" panose="020B0604020202020204" pitchFamily="34" charset="0"/>
              </a:rPr>
              <a:t>South is </a:t>
            </a:r>
            <a:r>
              <a:rPr lang="en-GB" sz="9600" b="1" dirty="0" smtClean="0">
                <a:latin typeface="Arial" panose="020B0604020202020204" pitchFamily="34" charset="0"/>
                <a:cs typeface="Arial" panose="020B0604020202020204" pitchFamily="34" charset="0"/>
              </a:rPr>
              <a:t>not</a:t>
            </a:r>
            <a:r>
              <a:rPr lang="en-GB" sz="9600" dirty="0" smtClean="0">
                <a:latin typeface="Arial" panose="020B0604020202020204" pitchFamily="34" charset="0"/>
                <a:cs typeface="Arial" panose="020B0604020202020204" pitchFamily="34" charset="0"/>
              </a:rPr>
              <a:t> blamed</a:t>
            </a:r>
          </a:p>
          <a:p>
            <a:pPr lvl="1"/>
            <a:r>
              <a:rPr lang="en-GB" sz="9600" dirty="0" smtClean="0">
                <a:latin typeface="Arial" panose="020B0604020202020204" pitchFamily="34" charset="0"/>
                <a:cs typeface="Arial" panose="020B0604020202020204" pitchFamily="34" charset="0"/>
              </a:rPr>
              <a:t>Quick arrest of conspirators</a:t>
            </a:r>
          </a:p>
          <a:p>
            <a:pPr lvl="1"/>
            <a:r>
              <a:rPr lang="en-GB" sz="9600" dirty="0" smtClean="0">
                <a:latin typeface="Arial" panose="020B0604020202020204" pitchFamily="34" charset="0"/>
                <a:cs typeface="Arial" panose="020B0604020202020204" pitchFamily="34" charset="0"/>
              </a:rPr>
              <a:t>Public trial and execution</a:t>
            </a:r>
          </a:p>
          <a:p>
            <a:pPr lvl="1"/>
            <a:r>
              <a:rPr lang="en-GB" sz="9600" dirty="0" smtClean="0">
                <a:latin typeface="Arial" panose="020B0604020202020204" pitchFamily="34" charset="0"/>
                <a:cs typeface="Arial" panose="020B0604020202020204" pitchFamily="34" charset="0"/>
              </a:rPr>
              <a:t>Former Southern generals and leaders quick to condemn assassins </a:t>
            </a:r>
          </a:p>
          <a:p>
            <a:pPr marL="0" indent="0">
              <a:buNone/>
            </a:pPr>
            <a:endParaRPr lang="en-GB" sz="9600" dirty="0" smtClean="0">
              <a:latin typeface="Arial" panose="020B0604020202020204" pitchFamily="34" charset="0"/>
              <a:cs typeface="Arial" panose="020B0604020202020204" pitchFamily="34" charset="0"/>
            </a:endParaRPr>
          </a:p>
          <a:p>
            <a:pPr marL="0" indent="0">
              <a:buNone/>
            </a:pPr>
            <a:endParaRPr lang="en-GB" sz="9600" dirty="0">
              <a:latin typeface="Arial" panose="020B0604020202020204" pitchFamily="34" charset="0"/>
              <a:cs typeface="Arial" panose="020B0604020202020204" pitchFamily="34" charset="0"/>
            </a:endParaRPr>
          </a:p>
          <a:p>
            <a:r>
              <a:rPr lang="en-GB" sz="9600" dirty="0" smtClean="0">
                <a:latin typeface="Arial" panose="020B0604020202020204" pitchFamily="34" charset="0"/>
                <a:cs typeface="Arial" panose="020B0604020202020204" pitchFamily="34" charset="0"/>
              </a:rPr>
              <a:t>Vice President Andrew Johnson assumes Presidency</a:t>
            </a:r>
          </a:p>
          <a:p>
            <a:endParaRPr lang="en-GB" dirty="0" smtClean="0"/>
          </a:p>
          <a:p>
            <a:pPr marL="0" indent="0">
              <a:buNone/>
            </a:pPr>
            <a:r>
              <a:rPr lang="en-GB" dirty="0" smtClean="0"/>
              <a:t> </a:t>
            </a:r>
          </a:p>
          <a:p>
            <a:endParaRPr lang="en-GB" dirty="0"/>
          </a:p>
          <a:p>
            <a:endParaRPr lang="en-GB" dirty="0"/>
          </a:p>
        </p:txBody>
      </p:sp>
      <p:sp>
        <p:nvSpPr>
          <p:cNvPr id="4" name="TextBox 3"/>
          <p:cNvSpPr txBox="1"/>
          <p:nvPr/>
        </p:nvSpPr>
        <p:spPr>
          <a:xfrm>
            <a:off x="1350943" y="6130446"/>
            <a:ext cx="10363735"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Many questions….no authoritative voice to answer them</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103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818" y="316292"/>
            <a:ext cx="8911687" cy="1280890"/>
          </a:xfrm>
        </p:spPr>
        <p:txBody>
          <a:bodyPr/>
          <a:lstStyle/>
          <a:p>
            <a:r>
              <a:rPr lang="en-GB" dirty="0" smtClean="0"/>
              <a:t>Questions in need of an answer</a:t>
            </a:r>
            <a:endParaRPr lang="en-GB" dirty="0"/>
          </a:p>
        </p:txBody>
      </p:sp>
      <p:sp>
        <p:nvSpPr>
          <p:cNvPr id="3" name="Content Placeholder 2"/>
          <p:cNvSpPr>
            <a:spLocks noGrp="1"/>
          </p:cNvSpPr>
          <p:nvPr>
            <p:ph idx="1"/>
          </p:nvPr>
        </p:nvSpPr>
        <p:spPr>
          <a:xfrm>
            <a:off x="905345" y="1430658"/>
            <a:ext cx="11660865" cy="5680840"/>
          </a:xfrm>
        </p:spPr>
        <p:txBody>
          <a:bodyPr>
            <a:noAutofit/>
          </a:bodyPr>
          <a:lstStyle/>
          <a:p>
            <a:r>
              <a:rPr lang="en-GB" sz="2400" dirty="0" smtClean="0">
                <a:latin typeface="Arial" panose="020B0604020202020204" pitchFamily="34" charset="0"/>
                <a:cs typeface="Arial" panose="020B0604020202020204" pitchFamily="34" charset="0"/>
              </a:rPr>
              <a:t>What should be done about the Southern Leaders?</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Should Southern states by abolished, if returned to Union how &amp; when </a:t>
            </a:r>
          </a:p>
          <a:p>
            <a:r>
              <a:rPr lang="en-GB" sz="2400" dirty="0" smtClean="0">
                <a:latin typeface="Arial" panose="020B0604020202020204" pitchFamily="34" charset="0"/>
                <a:cs typeface="Arial" panose="020B0604020202020204" pitchFamily="34" charset="0"/>
              </a:rPr>
              <a:t>What to do with Southern debts….many with slave values as collateral?</a:t>
            </a:r>
          </a:p>
          <a:p>
            <a:r>
              <a:rPr lang="en-GB" sz="2400" dirty="0" smtClean="0">
                <a:latin typeface="Arial" panose="020B0604020202020204" pitchFamily="34" charset="0"/>
                <a:cs typeface="Arial" panose="020B0604020202020204" pitchFamily="34" charset="0"/>
              </a:rPr>
              <a:t>What to be  done about the 4 million blacks now free?</a:t>
            </a:r>
          </a:p>
          <a:p>
            <a:pPr lvl="1"/>
            <a:r>
              <a:rPr lang="en-GB" sz="2400" dirty="0">
                <a:latin typeface="Arial" panose="020B0604020202020204" pitchFamily="34" charset="0"/>
                <a:cs typeface="Arial" panose="020B0604020202020204" pitchFamily="34" charset="0"/>
              </a:rPr>
              <a:t>If not slaves, </a:t>
            </a:r>
            <a:r>
              <a:rPr lang="en-GB" sz="2400" dirty="0" smtClean="0">
                <a:latin typeface="Arial" panose="020B0604020202020204" pitchFamily="34" charset="0"/>
                <a:cs typeface="Arial" panose="020B0604020202020204" pitchFamily="34" charset="0"/>
              </a:rPr>
              <a:t>what</a:t>
            </a:r>
            <a:r>
              <a:rPr lang="en-GB" sz="2400" dirty="0">
                <a:latin typeface="Arial" panose="020B0604020202020204" pitchFamily="34" charset="0"/>
                <a:cs typeface="Arial" panose="020B0604020202020204" pitchFamily="34" charset="0"/>
              </a:rPr>
              <a:t>?</a:t>
            </a:r>
          </a:p>
          <a:p>
            <a:pPr lvl="1"/>
            <a:r>
              <a:rPr lang="en-GB" sz="2400" dirty="0">
                <a:latin typeface="Arial" panose="020B0604020202020204" pitchFamily="34" charset="0"/>
                <a:cs typeface="Arial" panose="020B0604020202020204" pitchFamily="34" charset="0"/>
              </a:rPr>
              <a:t>To what extent should they have rights?</a:t>
            </a:r>
          </a:p>
          <a:p>
            <a:pPr lvl="1"/>
            <a:r>
              <a:rPr lang="en-GB" sz="2400" dirty="0">
                <a:latin typeface="Arial" panose="020B0604020202020204" pitchFamily="34" charset="0"/>
                <a:cs typeface="Arial" panose="020B0604020202020204" pitchFamily="34" charset="0"/>
              </a:rPr>
              <a:t>What about voting?</a:t>
            </a:r>
          </a:p>
          <a:p>
            <a:r>
              <a:rPr lang="en-GB" sz="2400" dirty="0" smtClean="0">
                <a:latin typeface="Arial" panose="020B0604020202020204" pitchFamily="34" charset="0"/>
                <a:cs typeface="Arial" panose="020B0604020202020204" pitchFamily="34" charset="0"/>
              </a:rPr>
              <a:t>How to resolve International issues?</a:t>
            </a:r>
          </a:p>
          <a:p>
            <a:pPr lvl="1"/>
            <a:r>
              <a:rPr lang="en-GB" sz="2400" dirty="0" smtClean="0">
                <a:latin typeface="Arial" panose="020B0604020202020204" pitchFamily="34" charset="0"/>
                <a:cs typeface="Arial" panose="020B0604020202020204" pitchFamily="34" charset="0"/>
              </a:rPr>
              <a:t>French Empire in Mexico a threat to US North American domination</a:t>
            </a:r>
          </a:p>
          <a:p>
            <a:pPr lvl="1"/>
            <a:r>
              <a:rPr lang="en-GB" sz="2400" dirty="0" smtClean="0">
                <a:latin typeface="Arial" panose="020B0604020202020204" pitchFamily="34" charset="0"/>
                <a:cs typeface="Arial" panose="020B0604020202020204" pitchFamily="34" charset="0"/>
              </a:rPr>
              <a:t>Anger at British decision to build and supply Confederate warships</a:t>
            </a:r>
          </a:p>
        </p:txBody>
      </p:sp>
    </p:spTree>
    <p:extLst>
      <p:ext uri="{BB962C8B-B14F-4D97-AF65-F5344CB8AC3E}">
        <p14:creationId xmlns:p14="http://schemas.microsoft.com/office/powerpoint/2010/main" val="243876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497" y="3312989"/>
            <a:ext cx="8911687" cy="1280890"/>
          </a:xfrm>
        </p:spPr>
        <p:txBody>
          <a:bodyPr/>
          <a:lstStyle/>
          <a:p>
            <a:r>
              <a:rPr lang="en-GB" dirty="0" smtClean="0"/>
              <a:t>Reconstruction 1863-1868</a:t>
            </a:r>
            <a:endParaRPr lang="en-GB" dirty="0"/>
          </a:p>
        </p:txBody>
      </p:sp>
    </p:spTree>
    <p:extLst>
      <p:ext uri="{BB962C8B-B14F-4D97-AF65-F5344CB8AC3E}">
        <p14:creationId xmlns:p14="http://schemas.microsoft.com/office/powerpoint/2010/main" val="2564691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401" y="212125"/>
            <a:ext cx="8804763" cy="1280890"/>
          </a:xfrm>
        </p:spPr>
        <p:txBody>
          <a:bodyPr/>
          <a:lstStyle/>
          <a:p>
            <a:pPr algn="ctr"/>
            <a:r>
              <a:rPr lang="en-GB" dirty="0" smtClean="0"/>
              <a:t>Reconstruction prior to 1865</a:t>
            </a:r>
            <a:endParaRPr lang="en-GB" dirty="0"/>
          </a:p>
        </p:txBody>
      </p:sp>
      <p:sp>
        <p:nvSpPr>
          <p:cNvPr id="3" name="Content Placeholder 2"/>
          <p:cNvSpPr>
            <a:spLocks noGrp="1"/>
          </p:cNvSpPr>
          <p:nvPr>
            <p:ph idx="1"/>
          </p:nvPr>
        </p:nvSpPr>
        <p:spPr>
          <a:xfrm>
            <a:off x="1539090" y="968423"/>
            <a:ext cx="11435704" cy="5889577"/>
          </a:xfrm>
        </p:spPr>
        <p:txBody>
          <a:bodyPr>
            <a:normAutofit fontScale="85000" lnSpcReduction="20000"/>
          </a:bodyPr>
          <a:lstStyle/>
          <a:p>
            <a:r>
              <a:rPr lang="en-GB" sz="3300" dirty="0" smtClean="0">
                <a:latin typeface="Arial" panose="020B0604020202020204" pitchFamily="34" charset="0"/>
                <a:cs typeface="Arial" panose="020B0604020202020204" pitchFamily="34" charset="0"/>
              </a:rPr>
              <a:t>Union army begins occupying large areas of South from 1863</a:t>
            </a:r>
          </a:p>
          <a:p>
            <a:pPr lvl="1"/>
            <a:r>
              <a:rPr lang="en-GB" sz="2600" dirty="0" smtClean="0">
                <a:latin typeface="Arial" panose="020B0604020202020204" pitchFamily="34" charset="0"/>
                <a:cs typeface="Arial" panose="020B0604020202020204" pitchFamily="34" charset="0"/>
              </a:rPr>
              <a:t>Some generals redistribute land to slaves (promised 40 acres + mule)</a:t>
            </a:r>
          </a:p>
          <a:p>
            <a:pPr lvl="1"/>
            <a:r>
              <a:rPr lang="en-GB" sz="2600" dirty="0" smtClean="0">
                <a:latin typeface="Arial" panose="020B0604020202020204" pitchFamily="34" charset="0"/>
                <a:cs typeface="Arial" panose="020B0604020202020204" pitchFamily="34" charset="0"/>
              </a:rPr>
              <a:t>Freed slave join northern army</a:t>
            </a:r>
          </a:p>
          <a:p>
            <a:endParaRPr lang="en-GB" sz="2400" dirty="0">
              <a:latin typeface="Arial" panose="020B0604020202020204" pitchFamily="34" charset="0"/>
              <a:cs typeface="Arial" panose="020B0604020202020204" pitchFamily="34" charset="0"/>
            </a:endParaRPr>
          </a:p>
          <a:p>
            <a:r>
              <a:rPr lang="en-GB" sz="3300" dirty="0">
                <a:latin typeface="Arial" panose="020B0604020202020204" pitchFamily="34" charset="0"/>
                <a:cs typeface="Arial" panose="020B0604020202020204" pitchFamily="34" charset="0"/>
              </a:rPr>
              <a:t>Emancipation Proclamation of 1863 now law of land</a:t>
            </a:r>
          </a:p>
          <a:p>
            <a:pPr lvl="1"/>
            <a:r>
              <a:rPr lang="en-GB" sz="2400" dirty="0" smtClean="0">
                <a:latin typeface="Arial" panose="020B0604020202020204" pitchFamily="34" charset="0"/>
                <a:cs typeface="Arial" panose="020B0604020202020204" pitchFamily="34" charset="0"/>
              </a:rPr>
              <a:t>Slavery to be abolished in seceding states (not in Border States) </a:t>
            </a:r>
          </a:p>
          <a:p>
            <a:pPr lvl="1"/>
            <a:r>
              <a:rPr lang="en-GB" sz="2400" dirty="0" smtClean="0">
                <a:latin typeface="Arial" panose="020B0604020202020204" pitchFamily="34" charset="0"/>
                <a:cs typeface="Arial" panose="020B0604020202020204" pitchFamily="34" charset="0"/>
              </a:rPr>
              <a:t>No compensation to owners</a:t>
            </a:r>
          </a:p>
          <a:p>
            <a:endParaRPr lang="en-GB" sz="2400" dirty="0" smtClean="0">
              <a:latin typeface="Arial" panose="020B0604020202020204" pitchFamily="34" charset="0"/>
              <a:cs typeface="Arial" panose="020B0604020202020204" pitchFamily="34" charset="0"/>
            </a:endParaRPr>
          </a:p>
          <a:p>
            <a:r>
              <a:rPr lang="en-GB" sz="3300" dirty="0">
                <a:latin typeface="Arial" panose="020B0604020202020204" pitchFamily="34" charset="0"/>
                <a:cs typeface="Arial" panose="020B0604020202020204" pitchFamily="34" charset="0"/>
              </a:rPr>
              <a:t>Lincoln policy </a:t>
            </a:r>
            <a:r>
              <a:rPr lang="en-GB" sz="2400" dirty="0" smtClean="0">
                <a:latin typeface="Arial" panose="020B0604020202020204" pitchFamily="34" charset="0"/>
                <a:cs typeface="Arial" panose="020B0604020202020204" pitchFamily="34" charset="0"/>
              </a:rPr>
              <a:t>: Southern states readmitted when 10% resident sign “Iron Clad Oath”</a:t>
            </a:r>
          </a:p>
          <a:p>
            <a:endParaRPr lang="en-GB" sz="2400" dirty="0">
              <a:latin typeface="Arial" panose="020B0604020202020204" pitchFamily="34" charset="0"/>
              <a:cs typeface="Arial" panose="020B0604020202020204" pitchFamily="34" charset="0"/>
            </a:endParaRPr>
          </a:p>
          <a:p>
            <a:r>
              <a:rPr lang="en-GB" sz="3300" dirty="0">
                <a:latin typeface="Arial" panose="020B0604020202020204" pitchFamily="34" charset="0"/>
                <a:cs typeface="Arial" panose="020B0604020202020204" pitchFamily="34" charset="0"/>
              </a:rPr>
              <a:t>Homestead Act 1862 </a:t>
            </a:r>
            <a:r>
              <a:rPr lang="en-GB" sz="2400" dirty="0" smtClean="0">
                <a:latin typeface="Arial" panose="020B0604020202020204" pitchFamily="34" charset="0"/>
                <a:cs typeface="Arial" panose="020B0604020202020204" pitchFamily="34" charset="0"/>
              </a:rPr>
              <a:t>…provided free land in West for all..if developed</a:t>
            </a:r>
          </a:p>
          <a:p>
            <a:pPr lvl="1"/>
            <a:r>
              <a:rPr lang="en-GB" sz="2400" dirty="0">
                <a:latin typeface="Arial" panose="020B0604020202020204" pitchFamily="34" charset="0"/>
                <a:cs typeface="Arial" panose="020B0604020202020204" pitchFamily="34" charset="0"/>
              </a:rPr>
              <a:t>Many former slaves migrate West to secure independent life )</a:t>
            </a:r>
          </a:p>
          <a:p>
            <a:endParaRPr lang="en-GB" sz="2400" dirty="0">
              <a:latin typeface="Arial" panose="020B0604020202020204" pitchFamily="34" charset="0"/>
              <a:cs typeface="Arial" panose="020B0604020202020204" pitchFamily="34" charset="0"/>
            </a:endParaRPr>
          </a:p>
          <a:p>
            <a:r>
              <a:rPr lang="en-GB" sz="3300" dirty="0" smtClean="0">
                <a:latin typeface="Arial" panose="020B0604020202020204" pitchFamily="34" charset="0"/>
                <a:cs typeface="Arial" panose="020B0604020202020204" pitchFamily="34" charset="0"/>
              </a:rPr>
              <a:t>Creation of “Freedman’s Bureau</a:t>
            </a:r>
            <a:r>
              <a:rPr lang="en-GB" sz="2400" dirty="0" smtClean="0">
                <a:latin typeface="Arial" panose="020B0604020202020204" pitchFamily="34" charset="0"/>
                <a:cs typeface="Arial" panose="020B0604020202020204" pitchFamily="34" charset="0"/>
              </a:rPr>
              <a:t>” to facilitate transition of slaves to freedom</a:t>
            </a:r>
          </a:p>
          <a:p>
            <a:endParaRPr lang="en-GB" dirty="0"/>
          </a:p>
        </p:txBody>
      </p:sp>
    </p:spTree>
    <p:extLst>
      <p:ext uri="{BB962C8B-B14F-4D97-AF65-F5344CB8AC3E}">
        <p14:creationId xmlns:p14="http://schemas.microsoft.com/office/powerpoint/2010/main" val="305981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458" y="0"/>
            <a:ext cx="8911687" cy="1280890"/>
          </a:xfrm>
        </p:spPr>
        <p:txBody>
          <a:bodyPr/>
          <a:lstStyle/>
          <a:p>
            <a:pPr algn="ctr"/>
            <a:r>
              <a:rPr lang="en-GB" dirty="0" smtClean="0"/>
              <a:t>South 1865</a:t>
            </a:r>
            <a:endParaRPr lang="en-GB" dirty="0"/>
          </a:p>
        </p:txBody>
      </p:sp>
      <p:sp>
        <p:nvSpPr>
          <p:cNvPr id="3" name="Content Placeholder 2"/>
          <p:cNvSpPr>
            <a:spLocks noGrp="1"/>
          </p:cNvSpPr>
          <p:nvPr>
            <p:ph idx="1"/>
          </p:nvPr>
        </p:nvSpPr>
        <p:spPr>
          <a:xfrm>
            <a:off x="633744" y="1032095"/>
            <a:ext cx="11981054" cy="5911192"/>
          </a:xfrm>
        </p:spPr>
        <p:txBody>
          <a:bodyPr>
            <a:normAutofit fontScale="92500" lnSpcReduction="20000"/>
          </a:bodyPr>
          <a:lstStyle/>
          <a:p>
            <a:r>
              <a:rPr lang="en-GB" sz="2600" dirty="0" smtClean="0">
                <a:latin typeface="Arial" panose="020B0604020202020204" pitchFamily="34" charset="0"/>
                <a:cs typeface="Arial" panose="020B0604020202020204" pitchFamily="34" charset="0"/>
              </a:rPr>
              <a:t>Mass death &amp;suffering</a:t>
            </a:r>
          </a:p>
          <a:p>
            <a:pPr lvl="1"/>
            <a:r>
              <a:rPr lang="en-GB" sz="2100" dirty="0">
                <a:latin typeface="Arial" panose="020B0604020202020204" pitchFamily="34" charset="0"/>
                <a:cs typeface="Arial" panose="020B0604020202020204" pitchFamily="34" charset="0"/>
              </a:rPr>
              <a:t>25% white males </a:t>
            </a:r>
            <a:r>
              <a:rPr lang="en-GB" sz="2100" dirty="0" smtClean="0">
                <a:latin typeface="Arial" panose="020B0604020202020204" pitchFamily="34" charset="0"/>
                <a:cs typeface="Arial" panose="020B0604020202020204" pitchFamily="34" charset="0"/>
              </a:rPr>
              <a:t>between 20 and 40 killed </a:t>
            </a:r>
            <a:r>
              <a:rPr lang="en-GB" sz="2100" dirty="0">
                <a:latin typeface="Arial" panose="020B0604020202020204" pitchFamily="34" charset="0"/>
                <a:cs typeface="Arial" panose="020B0604020202020204" pitchFamily="34" charset="0"/>
              </a:rPr>
              <a:t>(290,000) </a:t>
            </a:r>
            <a:r>
              <a:rPr lang="en-GB" sz="2100" dirty="0" smtClean="0">
                <a:latin typeface="Arial" panose="020B0604020202020204" pitchFamily="34" charset="0"/>
                <a:cs typeface="Arial" panose="020B0604020202020204" pitchFamily="34" charset="0"/>
              </a:rPr>
              <a:t>killed,  300,000 </a:t>
            </a:r>
            <a:r>
              <a:rPr lang="en-GB" sz="2100" dirty="0">
                <a:latin typeface="Arial" panose="020B0604020202020204" pitchFamily="34" charset="0"/>
                <a:cs typeface="Arial" panose="020B0604020202020204" pitchFamily="34" charset="0"/>
              </a:rPr>
              <a:t>wounded…many for life</a:t>
            </a:r>
          </a:p>
          <a:p>
            <a:pPr lvl="1"/>
            <a:r>
              <a:rPr lang="en-GB" sz="2100" dirty="0">
                <a:latin typeface="Arial" panose="020B0604020202020204" pitchFamily="34" charset="0"/>
                <a:cs typeface="Arial" panose="020B0604020202020204" pitchFamily="34" charset="0"/>
              </a:rPr>
              <a:t>750,000 young men returning from war, armed, farms in runs</a:t>
            </a:r>
            <a:r>
              <a:rPr lang="en-GB" sz="2000" dirty="0" smtClean="0">
                <a:latin typeface="Arial" panose="020B0604020202020204" pitchFamily="34" charset="0"/>
                <a:cs typeface="Arial" panose="020B0604020202020204" pitchFamily="34" charset="0"/>
              </a:rPr>
              <a:t>, humiliated</a:t>
            </a:r>
          </a:p>
          <a:p>
            <a:pPr marL="457200" lvl="1" indent="0">
              <a:buNone/>
            </a:pPr>
            <a:endParaRPr lang="en-GB" sz="2000" dirty="0" smtClean="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Social </a:t>
            </a:r>
            <a:r>
              <a:rPr lang="en-GB" sz="2600" dirty="0" smtClean="0">
                <a:latin typeface="Arial" panose="020B0604020202020204" pitchFamily="34" charset="0"/>
                <a:cs typeface="Arial" panose="020B0604020202020204" pitchFamily="34" charset="0"/>
              </a:rPr>
              <a:t>and Economic system </a:t>
            </a:r>
            <a:r>
              <a:rPr lang="en-GB" sz="2600" dirty="0">
                <a:latin typeface="Arial" panose="020B0604020202020204" pitchFamily="34" charset="0"/>
                <a:cs typeface="Arial" panose="020B0604020202020204" pitchFamily="34" charset="0"/>
              </a:rPr>
              <a:t>destroyed</a:t>
            </a:r>
          </a:p>
          <a:p>
            <a:pPr lvl="1"/>
            <a:r>
              <a:rPr lang="en-GB" sz="2000" dirty="0">
                <a:latin typeface="Arial" panose="020B0604020202020204" pitchFamily="34" charset="0"/>
                <a:cs typeface="Arial" panose="020B0604020202020204" pitchFamily="34" charset="0"/>
              </a:rPr>
              <a:t>Basis of wealth (Value of slaves) reduced by 60%</a:t>
            </a:r>
          </a:p>
          <a:p>
            <a:pPr lvl="1"/>
            <a:r>
              <a:rPr lang="en-GB" sz="2000" dirty="0" smtClean="0">
                <a:latin typeface="Arial" panose="020B0604020202020204" pitchFamily="34" charset="0"/>
                <a:cs typeface="Arial" panose="020B0604020202020204" pitchFamily="34" charset="0"/>
              </a:rPr>
              <a:t>Leadership class barred from politics </a:t>
            </a:r>
          </a:p>
          <a:p>
            <a:pPr lvl="1"/>
            <a:r>
              <a:rPr lang="en-GB" sz="2000" dirty="0" smtClean="0">
                <a:latin typeface="Arial" panose="020B0604020202020204" pitchFamily="34" charset="0"/>
                <a:cs typeface="Arial" panose="020B0604020202020204" pitchFamily="34" charset="0"/>
              </a:rPr>
              <a:t>Occupied by northern army 500,000 strong </a:t>
            </a:r>
          </a:p>
          <a:p>
            <a:pPr lvl="1"/>
            <a:r>
              <a:rPr lang="en-GB" sz="2000" dirty="0" smtClean="0">
                <a:latin typeface="Arial" panose="020B0604020202020204" pitchFamily="34" charset="0"/>
                <a:cs typeface="Arial" panose="020B0604020202020204" pitchFamily="34" charset="0"/>
              </a:rPr>
              <a:t>Many cities destroyed, plantations burned, railways in ruins, farms neglected</a:t>
            </a:r>
          </a:p>
          <a:p>
            <a:pPr lvl="1"/>
            <a:r>
              <a:rPr lang="en-GB" sz="2000" dirty="0" smtClean="0">
                <a:latin typeface="Arial" panose="020B0604020202020204" pitchFamily="34" charset="0"/>
                <a:cs typeface="Arial" panose="020B0604020202020204" pitchFamily="34" charset="0"/>
              </a:rPr>
              <a:t>Fear of slave revolt/ revenge…blacks 40% to 60% most Southern state population (less than 1% north)</a:t>
            </a:r>
          </a:p>
          <a:p>
            <a:pPr marL="457200" lvl="1" indent="0">
              <a:buNone/>
            </a:pPr>
            <a:endParaRPr lang="en-GB" sz="2000" dirty="0" smtClean="0">
              <a:latin typeface="Arial" panose="020B0604020202020204" pitchFamily="34" charset="0"/>
              <a:cs typeface="Arial" panose="020B0604020202020204" pitchFamily="34" charset="0"/>
            </a:endParaRPr>
          </a:p>
          <a:p>
            <a:pPr>
              <a:lnSpc>
                <a:spcPct val="90000"/>
              </a:lnSpc>
            </a:pPr>
            <a:r>
              <a:rPr lang="en-GB" sz="2800" dirty="0">
                <a:latin typeface="Arial" panose="020B0604020202020204" pitchFamily="34" charset="0"/>
                <a:cs typeface="Arial" panose="020B0604020202020204" pitchFamily="34" charset="0"/>
              </a:rPr>
              <a:t>4 million blacks </a:t>
            </a:r>
            <a:r>
              <a:rPr lang="en-GB" sz="2800" dirty="0" smtClean="0">
                <a:latin typeface="Arial" panose="020B0604020202020204" pitchFamily="34" charset="0"/>
                <a:cs typeface="Arial" panose="020B0604020202020204" pitchFamily="34" charset="0"/>
              </a:rPr>
              <a:t>in limbo </a:t>
            </a:r>
            <a:endParaRPr lang="en-GB" sz="2800" dirty="0">
              <a:latin typeface="Arial" panose="020B0604020202020204" pitchFamily="34" charset="0"/>
              <a:cs typeface="Arial" panose="020B0604020202020204" pitchFamily="34" charset="0"/>
            </a:endParaRPr>
          </a:p>
          <a:p>
            <a:pPr lvl="1"/>
            <a:r>
              <a:rPr lang="en-GB" sz="2000" dirty="0" smtClean="0">
                <a:latin typeface="Arial" panose="020B0604020202020204" pitchFamily="34" charset="0"/>
                <a:cs typeface="Arial" panose="020B0604020202020204" pitchFamily="34" charset="0"/>
              </a:rPr>
              <a:t>190,000 with military experience</a:t>
            </a:r>
          </a:p>
          <a:p>
            <a:pPr lvl="1"/>
            <a:r>
              <a:rPr lang="en-GB" sz="2000" dirty="0" smtClean="0">
                <a:latin typeface="Arial" panose="020B0604020202020204" pitchFamily="34" charset="0"/>
                <a:cs typeface="Arial" panose="020B0604020202020204" pitchFamily="34" charset="0"/>
              </a:rPr>
              <a:t>Most illiterate, no experience wage economy, self management</a:t>
            </a:r>
          </a:p>
          <a:p>
            <a:pPr lvl="1"/>
            <a:r>
              <a:rPr lang="en-GB" sz="2000" dirty="0" smtClean="0">
                <a:latin typeface="Arial" panose="020B0604020202020204" pitchFamily="34" charset="0"/>
                <a:cs typeface="Arial" panose="020B0604020202020204" pitchFamily="34" charset="0"/>
              </a:rPr>
              <a:t>Lifetime spent living within a mile of farm or plantation</a:t>
            </a:r>
          </a:p>
          <a:p>
            <a:pPr lvl="1"/>
            <a:r>
              <a:rPr lang="en-GB" sz="2000" dirty="0" smtClean="0">
                <a:latin typeface="Arial" panose="020B0604020202020204" pitchFamily="34" charset="0"/>
                <a:cs typeface="Arial" panose="020B0604020202020204" pitchFamily="34" charset="0"/>
              </a:rPr>
              <a:t>Many move to cities to escape ….with no work, means of support </a:t>
            </a:r>
          </a:p>
          <a:p>
            <a:endParaRPr lang="en-GB" sz="2000" dirty="0">
              <a:latin typeface="Arial" panose="020B0604020202020204" pitchFamily="34" charset="0"/>
              <a:cs typeface="Arial" panose="020B0604020202020204" pitchFamily="34" charset="0"/>
            </a:endParaRPr>
          </a:p>
          <a:p>
            <a:pPr lvl="1"/>
            <a:endParaRPr lang="en-GB" dirty="0" smtClean="0"/>
          </a:p>
          <a:p>
            <a:endParaRPr lang="en-GB" dirty="0"/>
          </a:p>
          <a:p>
            <a:endParaRPr lang="en-GB" dirty="0"/>
          </a:p>
          <a:p>
            <a:endParaRPr lang="en-GB" dirty="0" smtClean="0"/>
          </a:p>
          <a:p>
            <a:endParaRPr lang="en-GB" dirty="0"/>
          </a:p>
        </p:txBody>
      </p:sp>
    </p:spTree>
    <p:extLst>
      <p:ext uri="{BB962C8B-B14F-4D97-AF65-F5344CB8AC3E}">
        <p14:creationId xmlns:p14="http://schemas.microsoft.com/office/powerpoint/2010/main" val="344406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321" y="192024"/>
            <a:ext cx="10939271" cy="1280890"/>
          </a:xfrm>
        </p:spPr>
        <p:txBody>
          <a:bodyPr/>
          <a:lstStyle/>
          <a:p>
            <a:r>
              <a:rPr lang="en-GB" sz="2800" dirty="0" smtClean="0">
                <a:latin typeface="Arial" panose="020B0604020202020204" pitchFamily="34" charset="0"/>
                <a:cs typeface="Arial" panose="020B0604020202020204" pitchFamily="34" charset="0"/>
              </a:rPr>
              <a:t>Diary of a Slave Owner (William Revenal May 30,1865)</a:t>
            </a:r>
            <a:endParaRPr lang="en-GB" sz="2800" dirty="0">
              <a:latin typeface="Arial" panose="020B0604020202020204" pitchFamily="34" charset="0"/>
              <a:cs typeface="Arial" panose="020B0604020202020204" pitchFamily="34" charset="0"/>
            </a:endParaRPr>
          </a:p>
        </p:txBody>
      </p:sp>
      <p:sp>
        <p:nvSpPr>
          <p:cNvPr id="4" name="Rectangle 3"/>
          <p:cNvSpPr/>
          <p:nvPr/>
        </p:nvSpPr>
        <p:spPr>
          <a:xfrm>
            <a:off x="643128" y="1197864"/>
            <a:ext cx="11116056" cy="5016758"/>
          </a:xfrm>
          <a:prstGeom prst="rect">
            <a:avLst/>
          </a:prstGeom>
        </p:spPr>
        <p:txBody>
          <a:bodyPr wrap="square">
            <a:spAutoFit/>
          </a:bodyPr>
          <a:lstStyle/>
          <a:p>
            <a:pPr algn="just"/>
            <a:r>
              <a:rPr lang="en-GB" sz="1600" dirty="0" smtClean="0">
                <a:solidFill>
                  <a:srgbClr val="6C3838"/>
                </a:solidFill>
                <a:latin typeface="Arial" panose="020B0604020202020204" pitchFamily="34" charset="0"/>
                <a:cs typeface="Arial" panose="020B0604020202020204" pitchFamily="34" charset="0"/>
              </a:rPr>
              <a:t>“My </a:t>
            </a:r>
            <a:r>
              <a:rPr lang="en-GB" sz="1600" dirty="0">
                <a:solidFill>
                  <a:srgbClr val="6C3838"/>
                </a:solidFill>
                <a:latin typeface="Arial" panose="020B0604020202020204" pitchFamily="34" charset="0"/>
                <a:cs typeface="Arial" panose="020B0604020202020204" pitchFamily="34" charset="0"/>
              </a:rPr>
              <a:t>Negroes all express a desire to remain with me. I am gratified at the proof of their attachment. I believe it to be real and unfeigned</a:t>
            </a:r>
            <a:r>
              <a:rPr lang="en-GB" sz="1600" dirty="0" smtClean="0">
                <a:solidFill>
                  <a:srgbClr val="6C3838"/>
                </a:solidFill>
                <a:latin typeface="Arial" panose="020B0604020202020204" pitchFamily="34" charset="0"/>
                <a:cs typeface="Arial" panose="020B0604020202020204" pitchFamily="34" charset="0"/>
              </a:rPr>
              <a:t>.</a:t>
            </a:r>
          </a:p>
          <a:p>
            <a:pPr algn="just"/>
            <a:endParaRPr lang="en-GB" sz="1600" dirty="0">
              <a:solidFill>
                <a:srgbClr val="6C3838"/>
              </a:solidFill>
              <a:latin typeface="Arial" panose="020B0604020202020204" pitchFamily="34" charset="0"/>
              <a:cs typeface="Arial" panose="020B0604020202020204" pitchFamily="34" charset="0"/>
            </a:endParaRPr>
          </a:p>
          <a:p>
            <a:pPr algn="just"/>
            <a:r>
              <a:rPr lang="en-GB" sz="1600" dirty="0">
                <a:solidFill>
                  <a:srgbClr val="6C3838"/>
                </a:solidFill>
                <a:latin typeface="Arial" panose="020B0604020202020204" pitchFamily="34" charset="0"/>
                <a:cs typeface="Arial" panose="020B0604020202020204" pitchFamily="34" charset="0"/>
              </a:rPr>
              <a:t>For the present they will remain, but in course of time we must part, as I cannot afford to keep so many, and they cannot afford to hire for what I could give them. As they have always been faithful and attached to us, and have been raised as family servants, and have all of them been in our family for several generations, there is a feeling towards them somewhat like that of a father who is about to send out his children on the world to make their way through life</a:t>
            </a:r>
            <a:r>
              <a:rPr lang="en-GB" sz="1600" dirty="0" smtClean="0">
                <a:solidFill>
                  <a:srgbClr val="6C3838"/>
                </a:solidFill>
                <a:latin typeface="Arial" panose="020B0604020202020204" pitchFamily="34" charset="0"/>
                <a:cs typeface="Arial" panose="020B0604020202020204" pitchFamily="34" charset="0"/>
              </a:rPr>
              <a:t>.</a:t>
            </a:r>
          </a:p>
          <a:p>
            <a:pPr algn="just"/>
            <a:endParaRPr lang="en-GB" sz="1600" dirty="0">
              <a:solidFill>
                <a:srgbClr val="6C3838"/>
              </a:solidFill>
              <a:latin typeface="Arial" panose="020B0604020202020204" pitchFamily="34" charset="0"/>
              <a:cs typeface="Arial" panose="020B0604020202020204" pitchFamily="34" charset="0"/>
            </a:endParaRPr>
          </a:p>
          <a:p>
            <a:pPr algn="just"/>
            <a:r>
              <a:rPr lang="en-GB" sz="1600" dirty="0">
                <a:solidFill>
                  <a:srgbClr val="6C3838"/>
                </a:solidFill>
                <a:latin typeface="Arial" panose="020B0604020202020204" pitchFamily="34" charset="0"/>
                <a:cs typeface="Arial" panose="020B0604020202020204" pitchFamily="34" charset="0"/>
              </a:rPr>
              <a:t>Those who have brought the present change of relation upon us are ignorant of these ties. They have charged us with cruelty. They call us, man stealers, robbers, tyrants. The indignant denial of these charges and the ill feelings engendered during 30 years of angry controversy, have culminated at length in the four years war which has now ended. It has pleased God that we should fail in our efforts for independence and with the loss of independence, we return to the Union under the dominion of the abolition sentiment</a:t>
            </a:r>
            <a:r>
              <a:rPr lang="en-GB" sz="1600" dirty="0" smtClean="0">
                <a:solidFill>
                  <a:srgbClr val="6C3838"/>
                </a:solidFill>
                <a:latin typeface="Arial" panose="020B0604020202020204" pitchFamily="34" charset="0"/>
                <a:cs typeface="Arial" panose="020B0604020202020204" pitchFamily="34" charset="0"/>
              </a:rPr>
              <a:t>.</a:t>
            </a:r>
          </a:p>
          <a:p>
            <a:pPr algn="just"/>
            <a:endParaRPr lang="en-GB" sz="1600" dirty="0">
              <a:solidFill>
                <a:srgbClr val="6C3838"/>
              </a:solidFill>
              <a:latin typeface="Arial" panose="020B0604020202020204" pitchFamily="34" charset="0"/>
              <a:cs typeface="Arial" panose="020B0604020202020204" pitchFamily="34" charset="0"/>
            </a:endParaRPr>
          </a:p>
          <a:p>
            <a:pPr algn="just"/>
            <a:r>
              <a:rPr lang="en-GB" sz="1600" dirty="0">
                <a:solidFill>
                  <a:srgbClr val="6C3838"/>
                </a:solidFill>
                <a:latin typeface="Arial" panose="020B0604020202020204" pitchFamily="34" charset="0"/>
                <a:cs typeface="Arial" panose="020B0604020202020204" pitchFamily="34" charset="0"/>
              </a:rPr>
              <a:t>The experiment is now to be tried. The Negro is not only to be emancipated, but is to become a citizen with all the right and privileges! It produces a financial, political and social revolution at the South, fearful to contemplate in its ultimate effects. Whatever the result may be, let it be known and remembered that neither the Negro slave nor his master is responsible. It has been done by those who having political power, are determined to carry into practice the sentimental philanthropy they have so long and angrily advocated. Now that is fixed. I pray God for the great </a:t>
            </a:r>
            <a:r>
              <a:rPr lang="en-GB" sz="1600" dirty="0" smtClean="0">
                <a:solidFill>
                  <a:srgbClr val="6C3838"/>
                </a:solidFill>
                <a:latin typeface="Arial" panose="020B0604020202020204" pitchFamily="34" charset="0"/>
                <a:cs typeface="Arial" panose="020B0604020202020204" pitchFamily="34" charset="0"/>
              </a:rPr>
              <a:t>issue</a:t>
            </a:r>
            <a:r>
              <a:rPr lang="en-GB" sz="1600" dirty="0">
                <a:latin typeface="Arial" panose="020B0604020202020204" pitchFamily="34" charset="0"/>
                <a:cs typeface="Arial" panose="020B0604020202020204" pitchFamily="34" charset="0"/>
              </a:rPr>
              <a:t>s </a:t>
            </a:r>
            <a:r>
              <a:rPr lang="en-GB" sz="1600" dirty="0">
                <a:solidFill>
                  <a:srgbClr val="6C3838"/>
                </a:solidFill>
                <a:latin typeface="Arial" panose="020B0604020202020204" pitchFamily="34" charset="0"/>
                <a:cs typeface="Arial" panose="020B0604020202020204" pitchFamily="34" charset="0"/>
              </a:rPr>
              <a:t>at stake, that he may bless the effort and make it successful - make it a blessing and not a curse to the poor Negro."</a:t>
            </a:r>
          </a:p>
        </p:txBody>
      </p:sp>
      <p:sp>
        <p:nvSpPr>
          <p:cNvPr id="7" name="TextBox 6"/>
          <p:cNvSpPr txBox="1"/>
          <p:nvPr/>
        </p:nvSpPr>
        <p:spPr>
          <a:xfrm>
            <a:off x="1417320" y="6334780"/>
            <a:ext cx="9556783"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Freedman’s Bureau and American Missionaries move in….</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80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plan….to end of Module 3</a:t>
            </a:r>
            <a:endParaRPr lang="en-GB" dirty="0"/>
          </a:p>
        </p:txBody>
      </p:sp>
      <p:sp>
        <p:nvSpPr>
          <p:cNvPr id="4" name="Rectangle 3"/>
          <p:cNvSpPr/>
          <p:nvPr/>
        </p:nvSpPr>
        <p:spPr>
          <a:xfrm>
            <a:off x="1484768" y="2589291"/>
            <a:ext cx="2317687" cy="2969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Civil </a:t>
            </a:r>
          </a:p>
          <a:p>
            <a:pPr algn="ctr"/>
            <a:r>
              <a:rPr lang="en-GB" dirty="0" smtClean="0"/>
              <a:t>War</a:t>
            </a:r>
            <a:endParaRPr lang="en-GB" dirty="0"/>
          </a:p>
        </p:txBody>
      </p:sp>
      <p:sp>
        <p:nvSpPr>
          <p:cNvPr id="5" name="Rectangle 4"/>
          <p:cNvSpPr/>
          <p:nvPr/>
        </p:nvSpPr>
        <p:spPr>
          <a:xfrm>
            <a:off x="4508626" y="2317687"/>
            <a:ext cx="2462542" cy="851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Reconstruction &amp;</a:t>
            </a:r>
          </a:p>
          <a:p>
            <a:pPr algn="ctr"/>
            <a:r>
              <a:rPr lang="en-GB" dirty="0" smtClean="0"/>
              <a:t>New South</a:t>
            </a:r>
            <a:endParaRPr lang="en-GB" dirty="0"/>
          </a:p>
        </p:txBody>
      </p:sp>
      <p:sp>
        <p:nvSpPr>
          <p:cNvPr id="6" name="Rectangle 5"/>
          <p:cNvSpPr/>
          <p:nvPr/>
        </p:nvSpPr>
        <p:spPr>
          <a:xfrm>
            <a:off x="4543331" y="3502182"/>
            <a:ext cx="2462542" cy="851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Conquest of the</a:t>
            </a:r>
          </a:p>
          <a:p>
            <a:pPr algn="ctr"/>
            <a:r>
              <a:rPr lang="en-GB" dirty="0" smtClean="0"/>
              <a:t>West</a:t>
            </a:r>
            <a:endParaRPr lang="en-GB" dirty="0"/>
          </a:p>
        </p:txBody>
      </p:sp>
      <p:sp>
        <p:nvSpPr>
          <p:cNvPr id="7" name="Rectangle 6"/>
          <p:cNvSpPr/>
          <p:nvPr/>
        </p:nvSpPr>
        <p:spPr>
          <a:xfrm>
            <a:off x="4532769" y="4786265"/>
            <a:ext cx="2462542" cy="851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growth of the North  &amp; Triumph of </a:t>
            </a:r>
          </a:p>
          <a:p>
            <a:pPr algn="ctr"/>
            <a:r>
              <a:rPr lang="en-GB" dirty="0" smtClean="0"/>
              <a:t>capital</a:t>
            </a:r>
          </a:p>
        </p:txBody>
      </p:sp>
      <p:sp>
        <p:nvSpPr>
          <p:cNvPr id="8" name="Rectangle 7"/>
          <p:cNvSpPr/>
          <p:nvPr/>
        </p:nvSpPr>
        <p:spPr>
          <a:xfrm>
            <a:off x="7847845" y="2479141"/>
            <a:ext cx="2317687" cy="2969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 World </a:t>
            </a:r>
          </a:p>
          <a:p>
            <a:pPr algn="ctr"/>
            <a:r>
              <a:rPr lang="en-GB" dirty="0" smtClean="0"/>
              <a:t>Power Emerges</a:t>
            </a:r>
            <a:endParaRPr lang="en-GB" dirty="0"/>
          </a:p>
        </p:txBody>
      </p:sp>
      <p:sp>
        <p:nvSpPr>
          <p:cNvPr id="9" name="TextBox 8"/>
          <p:cNvSpPr txBox="1"/>
          <p:nvPr/>
        </p:nvSpPr>
        <p:spPr>
          <a:xfrm>
            <a:off x="1575304" y="1475716"/>
            <a:ext cx="1893467" cy="523220"/>
          </a:xfrm>
          <a:prstGeom prst="rect">
            <a:avLst/>
          </a:prstGeom>
          <a:noFill/>
        </p:spPr>
        <p:txBody>
          <a:bodyPr wrap="none" rtlCol="0">
            <a:spAutoFit/>
          </a:bodyPr>
          <a:lstStyle/>
          <a:p>
            <a:r>
              <a:rPr lang="en-GB" sz="2800" dirty="0" smtClean="0"/>
              <a:t>1861-1865</a:t>
            </a:r>
            <a:endParaRPr lang="en-GB" sz="2800" dirty="0"/>
          </a:p>
        </p:txBody>
      </p:sp>
      <p:sp>
        <p:nvSpPr>
          <p:cNvPr id="10" name="TextBox 9"/>
          <p:cNvSpPr txBox="1"/>
          <p:nvPr/>
        </p:nvSpPr>
        <p:spPr>
          <a:xfrm>
            <a:off x="4516171" y="1447047"/>
            <a:ext cx="1893467" cy="523220"/>
          </a:xfrm>
          <a:prstGeom prst="rect">
            <a:avLst/>
          </a:prstGeom>
          <a:noFill/>
        </p:spPr>
        <p:txBody>
          <a:bodyPr wrap="none" rtlCol="0">
            <a:spAutoFit/>
          </a:bodyPr>
          <a:lstStyle/>
          <a:p>
            <a:r>
              <a:rPr lang="en-GB" sz="2800" dirty="0" smtClean="0"/>
              <a:t>1865-1900</a:t>
            </a:r>
            <a:endParaRPr lang="en-GB" sz="2800" dirty="0"/>
          </a:p>
        </p:txBody>
      </p:sp>
      <p:sp>
        <p:nvSpPr>
          <p:cNvPr id="11" name="TextBox 10"/>
          <p:cNvSpPr txBox="1"/>
          <p:nvPr/>
        </p:nvSpPr>
        <p:spPr>
          <a:xfrm>
            <a:off x="7864446" y="1490805"/>
            <a:ext cx="1893467" cy="523220"/>
          </a:xfrm>
          <a:prstGeom prst="rect">
            <a:avLst/>
          </a:prstGeom>
          <a:noFill/>
        </p:spPr>
        <p:txBody>
          <a:bodyPr wrap="none" rtlCol="0">
            <a:spAutoFit/>
          </a:bodyPr>
          <a:lstStyle/>
          <a:p>
            <a:r>
              <a:rPr lang="en-GB" sz="2800" dirty="0" smtClean="0"/>
              <a:t>1890-1900</a:t>
            </a:r>
            <a:endParaRPr lang="en-GB" sz="2800" dirty="0"/>
          </a:p>
        </p:txBody>
      </p:sp>
    </p:spTree>
    <p:extLst>
      <p:ext uri="{BB962C8B-B14F-4D97-AF65-F5344CB8AC3E}">
        <p14:creationId xmlns:p14="http://schemas.microsoft.com/office/powerpoint/2010/main" val="2028333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4760" y="350841"/>
            <a:ext cx="8911687" cy="1280890"/>
          </a:xfrm>
        </p:spPr>
        <p:txBody>
          <a:bodyPr/>
          <a:lstStyle/>
          <a:p>
            <a:r>
              <a:rPr lang="en-GB" dirty="0" smtClean="0"/>
              <a:t>Freedman’s Bureau 1865-1866</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35421"/>
            <a:ext cx="8664167" cy="59225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64167" y="865816"/>
            <a:ext cx="3687277" cy="1754326"/>
          </a:xfrm>
          <a:prstGeom prst="rect">
            <a:avLst/>
          </a:prstGeom>
          <a:noFill/>
        </p:spPr>
        <p:txBody>
          <a:bodyPr wrap="square" rtlCol="0">
            <a:spAutoFit/>
          </a:bodyPr>
          <a:lstStyle/>
          <a:p>
            <a:r>
              <a:rPr lang="en-GB" dirty="0" smtClean="0"/>
              <a:t>Member, Abolitionists</a:t>
            </a:r>
          </a:p>
          <a:p>
            <a:r>
              <a:rPr lang="en-GB" dirty="0" smtClean="0"/>
              <a:t>Missionaries, former soldiers Women seeking chance to do </a:t>
            </a:r>
          </a:p>
          <a:p>
            <a:r>
              <a:rPr lang="en-GB" dirty="0"/>
              <a:t>g</a:t>
            </a:r>
            <a:r>
              <a:rPr lang="en-GB" dirty="0" smtClean="0"/>
              <a:t>ood and live independently ….’a crusade for improvement</a:t>
            </a:r>
          </a:p>
          <a:p>
            <a:r>
              <a:rPr lang="en-GB" dirty="0" smtClean="0"/>
              <a:t>……move South</a:t>
            </a:r>
          </a:p>
        </p:txBody>
      </p:sp>
      <p:sp>
        <p:nvSpPr>
          <p:cNvPr id="6" name="TextBox 5"/>
          <p:cNvSpPr txBox="1"/>
          <p:nvPr/>
        </p:nvSpPr>
        <p:spPr>
          <a:xfrm>
            <a:off x="8667360" y="3303197"/>
            <a:ext cx="2890535" cy="369332"/>
          </a:xfrm>
          <a:prstGeom prst="rect">
            <a:avLst/>
          </a:prstGeom>
          <a:noFill/>
        </p:spPr>
        <p:txBody>
          <a:bodyPr wrap="none" rtlCol="0">
            <a:spAutoFit/>
          </a:bodyPr>
          <a:lstStyle/>
          <a:p>
            <a:r>
              <a:rPr lang="en-GB" dirty="0" smtClean="0"/>
              <a:t>Create labour contracts</a:t>
            </a:r>
          </a:p>
        </p:txBody>
      </p:sp>
      <p:sp>
        <p:nvSpPr>
          <p:cNvPr id="7" name="TextBox 6"/>
          <p:cNvSpPr txBox="1"/>
          <p:nvPr/>
        </p:nvSpPr>
        <p:spPr>
          <a:xfrm>
            <a:off x="8691906" y="5426016"/>
            <a:ext cx="3095719" cy="369332"/>
          </a:xfrm>
          <a:prstGeom prst="rect">
            <a:avLst/>
          </a:prstGeom>
          <a:noFill/>
        </p:spPr>
        <p:txBody>
          <a:bodyPr wrap="none" rtlCol="0">
            <a:spAutoFit/>
          </a:bodyPr>
          <a:lstStyle/>
          <a:p>
            <a:r>
              <a:rPr lang="en-GB" dirty="0" smtClean="0"/>
              <a:t>Issue marriage certificates</a:t>
            </a:r>
          </a:p>
        </p:txBody>
      </p:sp>
      <p:sp>
        <p:nvSpPr>
          <p:cNvPr id="5" name="TextBox 4"/>
          <p:cNvSpPr txBox="1"/>
          <p:nvPr/>
        </p:nvSpPr>
        <p:spPr>
          <a:xfrm>
            <a:off x="8714976" y="6108959"/>
            <a:ext cx="2751074" cy="646331"/>
          </a:xfrm>
          <a:prstGeom prst="rect">
            <a:avLst/>
          </a:prstGeom>
          <a:noFill/>
        </p:spPr>
        <p:txBody>
          <a:bodyPr wrap="none" rtlCol="0">
            <a:spAutoFit/>
          </a:bodyPr>
          <a:lstStyle/>
          <a:p>
            <a:r>
              <a:rPr lang="en-GB" dirty="0" smtClean="0"/>
              <a:t>Re-unify mother’s with </a:t>
            </a:r>
          </a:p>
          <a:p>
            <a:r>
              <a:rPr lang="en-GB" dirty="0" smtClean="0"/>
              <a:t>Children sold as slaves</a:t>
            </a:r>
          </a:p>
        </p:txBody>
      </p:sp>
      <p:sp>
        <p:nvSpPr>
          <p:cNvPr id="3" name="TextBox 2"/>
          <p:cNvSpPr txBox="1"/>
          <p:nvPr/>
        </p:nvSpPr>
        <p:spPr>
          <a:xfrm>
            <a:off x="8727540" y="3829617"/>
            <a:ext cx="2313454" cy="923330"/>
          </a:xfrm>
          <a:prstGeom prst="rect">
            <a:avLst/>
          </a:prstGeom>
          <a:noFill/>
        </p:spPr>
        <p:txBody>
          <a:bodyPr wrap="none" rtlCol="0">
            <a:spAutoFit/>
          </a:bodyPr>
          <a:lstStyle/>
          <a:p>
            <a:r>
              <a:rPr lang="en-GB" dirty="0" smtClean="0"/>
              <a:t>Create schools for </a:t>
            </a:r>
          </a:p>
          <a:p>
            <a:r>
              <a:rPr lang="en-GB" dirty="0" smtClean="0"/>
              <a:t>Children, technical</a:t>
            </a:r>
          </a:p>
          <a:p>
            <a:r>
              <a:rPr lang="en-GB" dirty="0" smtClean="0"/>
              <a:t>Colleges for adults</a:t>
            </a:r>
            <a:endParaRPr lang="en-GB" dirty="0"/>
          </a:p>
        </p:txBody>
      </p:sp>
      <p:sp>
        <p:nvSpPr>
          <p:cNvPr id="8" name="TextBox 7"/>
          <p:cNvSpPr txBox="1"/>
          <p:nvPr/>
        </p:nvSpPr>
        <p:spPr>
          <a:xfrm>
            <a:off x="8745648" y="4816445"/>
            <a:ext cx="2637260" cy="369332"/>
          </a:xfrm>
          <a:prstGeom prst="rect">
            <a:avLst/>
          </a:prstGeom>
          <a:noFill/>
        </p:spPr>
        <p:txBody>
          <a:bodyPr wrap="none" rtlCol="0">
            <a:spAutoFit/>
          </a:bodyPr>
          <a:lstStyle/>
          <a:p>
            <a:r>
              <a:rPr lang="en-GB" dirty="0" smtClean="0"/>
              <a:t>Resolve legal disputes</a:t>
            </a:r>
            <a:endParaRPr lang="en-GB" dirty="0"/>
          </a:p>
        </p:txBody>
      </p:sp>
      <p:sp>
        <p:nvSpPr>
          <p:cNvPr id="10" name="TextBox 9"/>
          <p:cNvSpPr txBox="1"/>
          <p:nvPr/>
        </p:nvSpPr>
        <p:spPr>
          <a:xfrm>
            <a:off x="8792600" y="2658891"/>
            <a:ext cx="1996059" cy="369332"/>
          </a:xfrm>
          <a:prstGeom prst="rect">
            <a:avLst/>
          </a:prstGeom>
          <a:noFill/>
        </p:spPr>
        <p:txBody>
          <a:bodyPr wrap="none" rtlCol="0">
            <a:spAutoFit/>
          </a:bodyPr>
          <a:lstStyle/>
          <a:p>
            <a:r>
              <a:rPr lang="en-GB" dirty="0" smtClean="0"/>
              <a:t>Issue aid, rations</a:t>
            </a:r>
          </a:p>
        </p:txBody>
      </p:sp>
    </p:spTree>
    <p:extLst>
      <p:ext uri="{BB962C8B-B14F-4D97-AF65-F5344CB8AC3E}">
        <p14:creationId xmlns:p14="http://schemas.microsoft.com/office/powerpoint/2010/main" val="113329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780" y="203697"/>
            <a:ext cx="8911687" cy="1078565"/>
          </a:xfrm>
        </p:spPr>
        <p:txBody>
          <a:bodyPr/>
          <a:lstStyle/>
          <a:p>
            <a:r>
              <a:rPr lang="en-GB" dirty="0" smtClean="0"/>
              <a:t>Freedman’s Bureaus in action 1866</a:t>
            </a:r>
            <a:endParaRPr lang="en-GB" dirty="0"/>
          </a:p>
        </p:txBody>
      </p:sp>
      <p:pic>
        <p:nvPicPr>
          <p:cNvPr id="6146" name="Picture 2" descr="https://upload.wikimedia.org/wikipedia/commons/3/3a/Freedmens_Bureau_18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81" y="996696"/>
            <a:ext cx="11826219" cy="586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4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084" y="245736"/>
            <a:ext cx="8911687" cy="1280890"/>
          </a:xfrm>
        </p:spPr>
        <p:txBody>
          <a:bodyPr/>
          <a:lstStyle/>
          <a:p>
            <a:r>
              <a:rPr lang="en-GB" dirty="0" smtClean="0"/>
              <a:t>First schools for black children</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3" y="1082566"/>
            <a:ext cx="12119467" cy="57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539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216" y="187566"/>
            <a:ext cx="8911687" cy="1280890"/>
          </a:xfrm>
        </p:spPr>
        <p:txBody>
          <a:bodyPr/>
          <a:lstStyle/>
          <a:p>
            <a:pPr algn="ctr"/>
            <a:r>
              <a:rPr lang="en-GB" dirty="0" smtClean="0"/>
              <a:t>Freedom School 1868</a:t>
            </a:r>
            <a:endParaRPr lang="en-GB" dirty="0"/>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87" y="1213165"/>
            <a:ext cx="11700095" cy="564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514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4663" y="203696"/>
            <a:ext cx="8911687" cy="1280890"/>
          </a:xfrm>
        </p:spPr>
        <p:txBody>
          <a:bodyPr/>
          <a:lstStyle/>
          <a:p>
            <a:r>
              <a:rPr lang="en-GB" dirty="0" smtClean="0"/>
              <a:t>Andrew Johnson (1808-1875) </a:t>
            </a:r>
            <a:endParaRPr lang="en-GB" dirty="0"/>
          </a:p>
        </p:txBody>
      </p:sp>
      <p:pic>
        <p:nvPicPr>
          <p:cNvPr id="4098" name="Picture 2" descr="Monochrome photograph of the upper body of Andrew Joh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50" y="923453"/>
            <a:ext cx="5966232" cy="5934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57230" y="907208"/>
            <a:ext cx="4801314" cy="646331"/>
          </a:xfrm>
          <a:prstGeom prst="rect">
            <a:avLst/>
          </a:prstGeom>
          <a:noFill/>
        </p:spPr>
        <p:txBody>
          <a:bodyPr wrap="none" rtlCol="0">
            <a:spAutoFit/>
          </a:bodyPr>
          <a:lstStyle/>
          <a:p>
            <a:r>
              <a:rPr lang="en-GB" dirty="0" smtClean="0"/>
              <a:t>Poor background, never attended school</a:t>
            </a:r>
          </a:p>
          <a:p>
            <a:r>
              <a:rPr lang="en-GB" dirty="0" smtClean="0"/>
              <a:t>Former indentured servant then tailor</a:t>
            </a:r>
            <a:endParaRPr lang="en-GB" dirty="0"/>
          </a:p>
        </p:txBody>
      </p:sp>
      <p:sp>
        <p:nvSpPr>
          <p:cNvPr id="4" name="TextBox 3"/>
          <p:cNvSpPr txBox="1"/>
          <p:nvPr/>
        </p:nvSpPr>
        <p:spPr>
          <a:xfrm>
            <a:off x="6114693" y="2103708"/>
            <a:ext cx="4940776" cy="923330"/>
          </a:xfrm>
          <a:prstGeom prst="rect">
            <a:avLst/>
          </a:prstGeom>
          <a:noFill/>
        </p:spPr>
        <p:txBody>
          <a:bodyPr wrap="none" rtlCol="0">
            <a:spAutoFit/>
          </a:bodyPr>
          <a:lstStyle/>
          <a:p>
            <a:r>
              <a:rPr lang="en-GB" dirty="0" smtClean="0"/>
              <a:t>Taught to read by wife, bibliophile,, studies</a:t>
            </a:r>
          </a:p>
          <a:p>
            <a:r>
              <a:rPr lang="en-GB" dirty="0" smtClean="0"/>
              <a:t>Great speeches, real estate speculator</a:t>
            </a:r>
          </a:p>
          <a:p>
            <a:r>
              <a:rPr lang="en-GB" dirty="0" smtClean="0"/>
              <a:t> </a:t>
            </a:r>
          </a:p>
        </p:txBody>
      </p:sp>
      <p:sp>
        <p:nvSpPr>
          <p:cNvPr id="7" name="TextBox 6"/>
          <p:cNvSpPr txBox="1"/>
          <p:nvPr/>
        </p:nvSpPr>
        <p:spPr>
          <a:xfrm>
            <a:off x="6228784" y="4793405"/>
            <a:ext cx="5748206" cy="646331"/>
          </a:xfrm>
          <a:prstGeom prst="rect">
            <a:avLst/>
          </a:prstGeom>
          <a:noFill/>
        </p:spPr>
        <p:txBody>
          <a:bodyPr wrap="square" rtlCol="0">
            <a:spAutoFit/>
          </a:bodyPr>
          <a:lstStyle/>
          <a:p>
            <a:r>
              <a:rPr lang="en-GB" dirty="0" smtClean="0"/>
              <a:t>“Damn </a:t>
            </a:r>
            <a:r>
              <a:rPr lang="en-GB" dirty="0"/>
              <a:t>the negroes, I am fighting those </a:t>
            </a:r>
            <a:r>
              <a:rPr lang="en-GB" dirty="0" smtClean="0"/>
              <a:t>traitorous</a:t>
            </a:r>
          </a:p>
          <a:p>
            <a:r>
              <a:rPr lang="en-GB" dirty="0" smtClean="0"/>
              <a:t> </a:t>
            </a:r>
            <a:r>
              <a:rPr lang="en-GB" dirty="0"/>
              <a:t>aristocrats, their masters,"</a:t>
            </a:r>
          </a:p>
        </p:txBody>
      </p:sp>
      <p:sp>
        <p:nvSpPr>
          <p:cNvPr id="5" name="TextBox 4"/>
          <p:cNvSpPr txBox="1"/>
          <p:nvPr/>
        </p:nvSpPr>
        <p:spPr>
          <a:xfrm>
            <a:off x="6138250" y="3078270"/>
            <a:ext cx="6180499" cy="1477328"/>
          </a:xfrm>
          <a:prstGeom prst="rect">
            <a:avLst/>
          </a:prstGeom>
          <a:noFill/>
        </p:spPr>
        <p:txBody>
          <a:bodyPr wrap="square" rtlCol="0">
            <a:spAutoFit/>
          </a:bodyPr>
          <a:lstStyle/>
          <a:p>
            <a:r>
              <a:rPr lang="en-GB" dirty="0"/>
              <a:t>E</a:t>
            </a:r>
            <a:r>
              <a:rPr lang="en-GB" dirty="0" smtClean="0"/>
              <a:t>nters </a:t>
            </a:r>
            <a:r>
              <a:rPr lang="en-GB" dirty="0"/>
              <a:t>state </a:t>
            </a:r>
            <a:r>
              <a:rPr lang="en-GB" dirty="0" smtClean="0"/>
              <a:t>politics for 10 years …buys </a:t>
            </a:r>
            <a:r>
              <a:rPr lang="en-GB" dirty="0"/>
              <a:t>slaves</a:t>
            </a:r>
            <a:r>
              <a:rPr lang="en-GB" dirty="0" smtClean="0"/>
              <a:t>…</a:t>
            </a:r>
          </a:p>
          <a:p>
            <a:r>
              <a:rPr lang="en-GB" dirty="0" smtClean="0"/>
              <a:t>Whig … </a:t>
            </a:r>
            <a:r>
              <a:rPr lang="en-GB" dirty="0"/>
              <a:t>Democrat…US Senator…Governor of </a:t>
            </a:r>
          </a:p>
          <a:p>
            <a:r>
              <a:rPr lang="en-GB" dirty="0"/>
              <a:t>Tennessee, pro </a:t>
            </a:r>
            <a:r>
              <a:rPr lang="en-GB" dirty="0" smtClean="0"/>
              <a:t>slavery,  </a:t>
            </a:r>
            <a:r>
              <a:rPr lang="en-GB" dirty="0"/>
              <a:t>stays with Union in </a:t>
            </a:r>
          </a:p>
          <a:p>
            <a:r>
              <a:rPr lang="en-GB" dirty="0" smtClean="0"/>
              <a:t>1861…For the “poor white”</a:t>
            </a:r>
          </a:p>
          <a:p>
            <a:r>
              <a:rPr lang="en-GB" dirty="0" smtClean="0"/>
              <a:t>hates Southern aristocrats…and blacks</a:t>
            </a:r>
          </a:p>
        </p:txBody>
      </p:sp>
      <p:sp>
        <p:nvSpPr>
          <p:cNvPr id="9" name="TextBox 8"/>
          <p:cNvSpPr txBox="1"/>
          <p:nvPr/>
        </p:nvSpPr>
        <p:spPr>
          <a:xfrm>
            <a:off x="6323302" y="5852431"/>
            <a:ext cx="6155852" cy="923330"/>
          </a:xfrm>
          <a:prstGeom prst="rect">
            <a:avLst/>
          </a:prstGeom>
          <a:noFill/>
        </p:spPr>
        <p:txBody>
          <a:bodyPr wrap="none" rtlCol="0">
            <a:spAutoFit/>
          </a:bodyPr>
          <a:lstStyle/>
          <a:p>
            <a:r>
              <a:rPr lang="en-GB" dirty="0" smtClean="0"/>
              <a:t>Logical choice to balance 1864 ticket and win </a:t>
            </a:r>
          </a:p>
          <a:p>
            <a:r>
              <a:rPr lang="en-GB" dirty="0" smtClean="0"/>
              <a:t>Northern Democrat vote ..only loyal Southern Senator</a:t>
            </a:r>
          </a:p>
          <a:p>
            <a:r>
              <a:rPr lang="en-GB" dirty="0" smtClean="0"/>
              <a:t>….. succeeds Lincoln April 1865</a:t>
            </a:r>
            <a:endParaRPr lang="en-GB" dirty="0"/>
          </a:p>
        </p:txBody>
      </p:sp>
    </p:spTree>
    <p:extLst>
      <p:ext uri="{BB962C8B-B14F-4D97-AF65-F5344CB8AC3E}">
        <p14:creationId xmlns:p14="http://schemas.microsoft.com/office/powerpoint/2010/main" val="39658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112" y="256248"/>
            <a:ext cx="8911687" cy="1280890"/>
          </a:xfrm>
        </p:spPr>
        <p:txBody>
          <a:bodyPr/>
          <a:lstStyle/>
          <a:p>
            <a:r>
              <a:rPr lang="en-GB" dirty="0" smtClean="0"/>
              <a:t>Johnson &amp; Reconstruction of South</a:t>
            </a:r>
            <a:endParaRPr lang="en-GB" dirty="0"/>
          </a:p>
        </p:txBody>
      </p:sp>
      <p:sp>
        <p:nvSpPr>
          <p:cNvPr id="3" name="Content Placeholder 2"/>
          <p:cNvSpPr>
            <a:spLocks noGrp="1"/>
          </p:cNvSpPr>
          <p:nvPr>
            <p:ph idx="1"/>
          </p:nvPr>
        </p:nvSpPr>
        <p:spPr>
          <a:xfrm>
            <a:off x="1930018" y="1005659"/>
            <a:ext cx="10765535" cy="5779008"/>
          </a:xfrm>
        </p:spPr>
        <p:txBody>
          <a:bodyPr>
            <a:normAutofit lnSpcReduction="10000"/>
          </a:bodyPr>
          <a:lstStyle/>
          <a:p>
            <a:r>
              <a:rPr lang="en-GB" sz="2000" dirty="0" smtClean="0">
                <a:latin typeface="Arial" panose="020B0604020202020204" pitchFamily="34" charset="0"/>
                <a:cs typeface="Arial" panose="020B0604020202020204" pitchFamily="34" charset="0"/>
              </a:rPr>
              <a:t>Goal:  destroy Planter Class and raise up poor whites</a:t>
            </a:r>
          </a:p>
          <a:p>
            <a:pPr lvl="1"/>
            <a:r>
              <a:rPr lang="en-GB" sz="2000" dirty="0" smtClean="0">
                <a:latin typeface="Arial" panose="020B0604020202020204" pitchFamily="34" charset="0"/>
                <a:cs typeface="Arial" panose="020B0604020202020204" pitchFamily="34" charset="0"/>
              </a:rPr>
              <a:t>Southern leaders must request “Pardon” direct to President to re-join politics</a:t>
            </a:r>
          </a:p>
          <a:p>
            <a:pPr lvl="1"/>
            <a:r>
              <a:rPr lang="en-GB" sz="2000" dirty="0" smtClean="0">
                <a:latin typeface="Arial" panose="020B0604020202020204" pitchFamily="34" charset="0"/>
                <a:cs typeface="Arial" panose="020B0604020202020204" pitchFamily="34" charset="0"/>
              </a:rPr>
              <a:t>All debts made by South to bond holders &amp; foreigners eliminated</a:t>
            </a:r>
          </a:p>
          <a:p>
            <a:pPr lvl="1"/>
            <a:r>
              <a:rPr lang="en-GB" sz="2000" dirty="0" smtClean="0">
                <a:latin typeface="Arial" panose="020B0604020202020204" pitchFamily="34" charset="0"/>
                <a:cs typeface="Arial" panose="020B0604020202020204" pitchFamily="34" charset="0"/>
              </a:rPr>
              <a:t>Poor indebted whites freed from slave mortgage</a:t>
            </a:r>
            <a:r>
              <a:rPr lang="en-GB" sz="2000" dirty="0">
                <a:latin typeface="Arial" panose="020B0604020202020204" pitchFamily="34" charset="0"/>
                <a:cs typeface="Arial" panose="020B0604020202020204" pitchFamily="34" charset="0"/>
              </a:rPr>
              <a:t>s</a:t>
            </a:r>
            <a:endParaRPr lang="en-GB" sz="2000" dirty="0" smtClean="0">
              <a:latin typeface="Arial" panose="020B0604020202020204" pitchFamily="34" charset="0"/>
              <a:cs typeface="Arial" panose="020B0604020202020204" pitchFamily="34" charset="0"/>
            </a:endParaRPr>
          </a:p>
          <a:p>
            <a:pPr lvl="1"/>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South is to be </a:t>
            </a:r>
            <a:r>
              <a:rPr lang="en-GB" sz="2000" b="1" dirty="0" smtClean="0">
                <a:latin typeface="Arial" panose="020B0604020202020204" pitchFamily="34" charset="0"/>
                <a:cs typeface="Arial" panose="020B0604020202020204" pitchFamily="34" charset="0"/>
              </a:rPr>
              <a:t>redeemed,</a:t>
            </a:r>
            <a:r>
              <a:rPr lang="en-GB" sz="2000" dirty="0" smtClean="0">
                <a:latin typeface="Arial" panose="020B0604020202020204" pitchFamily="34" charset="0"/>
                <a:cs typeface="Arial" panose="020B0604020202020204" pitchFamily="34" charset="0"/>
              </a:rPr>
              <a:t> not reformed</a:t>
            </a:r>
          </a:p>
          <a:p>
            <a:pPr lvl="1"/>
            <a:r>
              <a:rPr lang="en-GB" sz="2000" dirty="0" smtClean="0">
                <a:latin typeface="Arial" panose="020B0604020202020204" pitchFamily="34" charset="0"/>
                <a:cs typeface="Arial" panose="020B0604020202020204" pitchFamily="34" charset="0"/>
              </a:rPr>
              <a:t>Southern states to approve </a:t>
            </a:r>
            <a:r>
              <a:rPr lang="en-GB" sz="2000" dirty="0">
                <a:latin typeface="Arial" panose="020B0604020202020204" pitchFamily="34" charset="0"/>
                <a:cs typeface="Arial" panose="020B0604020202020204" pitchFamily="34" charset="0"/>
              </a:rPr>
              <a:t>13</a:t>
            </a:r>
            <a:r>
              <a:rPr lang="en-GB" sz="2000" baseline="30000" dirty="0">
                <a:latin typeface="Arial" panose="020B0604020202020204" pitchFamily="34" charset="0"/>
                <a:cs typeface="Arial" panose="020B0604020202020204" pitchFamily="34" charset="0"/>
              </a:rPr>
              <a:t>th</a:t>
            </a:r>
            <a:r>
              <a:rPr lang="en-GB" sz="2000" dirty="0">
                <a:latin typeface="Arial" panose="020B0604020202020204" pitchFamily="34" charset="0"/>
                <a:cs typeface="Arial" panose="020B0604020202020204" pitchFamily="34" charset="0"/>
              </a:rPr>
              <a:t> Amendment abolishing slavery</a:t>
            </a:r>
          </a:p>
          <a:p>
            <a:pPr lvl="1"/>
            <a:r>
              <a:rPr lang="en-GB" sz="2000" dirty="0" smtClean="0">
                <a:latin typeface="Arial" panose="020B0604020202020204" pitchFamily="34" charset="0"/>
                <a:cs typeface="Arial" panose="020B0604020202020204" pitchFamily="34" charset="0"/>
              </a:rPr>
              <a:t>To be ‘readmitted” when 10</a:t>
            </a:r>
            <a:r>
              <a:rPr lang="en-GB" sz="2000" dirty="0">
                <a:latin typeface="Arial" panose="020B0604020202020204" pitchFamily="34" charset="0"/>
                <a:cs typeface="Arial" panose="020B0604020202020204" pitchFamily="34" charset="0"/>
              </a:rPr>
              <a:t>% of resident sign “Iron Clad </a:t>
            </a:r>
            <a:r>
              <a:rPr lang="en-GB" sz="2000" dirty="0" smtClean="0">
                <a:latin typeface="Arial" panose="020B0604020202020204" pitchFamily="34" charset="0"/>
                <a:cs typeface="Arial" panose="020B0604020202020204" pitchFamily="34" charset="0"/>
              </a:rPr>
              <a:t>Oath”</a:t>
            </a:r>
          </a:p>
          <a:p>
            <a:pPr lvl="1"/>
            <a:r>
              <a:rPr lang="en-GB" sz="2000" dirty="0" smtClean="0">
                <a:latin typeface="Arial" panose="020B0604020202020204" pitchFamily="34" charset="0"/>
                <a:cs typeface="Arial" panose="020B0604020202020204" pitchFamily="34" charset="0"/>
              </a:rPr>
              <a:t>Reduces Army of occupation from 500,000 to 40,000 by 1866</a:t>
            </a:r>
            <a:endParaRPr lang="en-GB" sz="2000" dirty="0">
              <a:latin typeface="Arial" panose="020B0604020202020204" pitchFamily="34" charset="0"/>
              <a:cs typeface="Arial" panose="020B0604020202020204" pitchFamily="34" charset="0"/>
            </a:endParaRP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Blacks to remain subservient</a:t>
            </a:r>
          </a:p>
          <a:p>
            <a:pPr lvl="1"/>
            <a:r>
              <a:rPr lang="en-GB" sz="2000" dirty="0">
                <a:latin typeface="Arial" panose="020B0604020202020204" pitchFamily="34" charset="0"/>
                <a:cs typeface="Arial" panose="020B0604020202020204" pitchFamily="34" charset="0"/>
              </a:rPr>
              <a:t>Land scheduled for redistribution returned to owners (no 40 acres and a mule)</a:t>
            </a:r>
          </a:p>
          <a:p>
            <a:pPr lvl="1"/>
            <a:r>
              <a:rPr lang="en-GB" sz="2000" dirty="0" smtClean="0">
                <a:latin typeface="Arial" panose="020B0604020202020204" pitchFamily="34" charset="0"/>
                <a:cs typeface="Arial" panose="020B0604020202020204" pitchFamily="34" charset="0"/>
              </a:rPr>
              <a:t>Tries to defund Freedman’s Bureau…blocked by Republicans in Congress</a:t>
            </a:r>
          </a:p>
          <a:p>
            <a:pPr lvl="1"/>
            <a:r>
              <a:rPr lang="en-GB" sz="2000" dirty="0" smtClean="0">
                <a:latin typeface="Arial" panose="020B0604020202020204" pitchFamily="34" charset="0"/>
                <a:cs typeface="Arial" panose="020B0604020202020204" pitchFamily="34" charset="0"/>
              </a:rPr>
              <a:t>White Southern politicians (after taking oath) to retain control</a:t>
            </a:r>
          </a:p>
          <a:p>
            <a:pPr lvl="1"/>
            <a:endParaRPr lang="en-GB" sz="2000" dirty="0" smtClean="0">
              <a:latin typeface="Arial" panose="020B0604020202020204" pitchFamily="34" charset="0"/>
              <a:cs typeface="Arial" panose="020B0604020202020204" pitchFamily="34" charset="0"/>
            </a:endParaRPr>
          </a:p>
          <a:p>
            <a:pPr lvl="1"/>
            <a:endParaRPr lang="en-GB" dirty="0"/>
          </a:p>
          <a:p>
            <a:pPr lvl="1"/>
            <a:endParaRPr lang="en-GB" dirty="0"/>
          </a:p>
        </p:txBody>
      </p:sp>
    </p:spTree>
    <p:extLst>
      <p:ext uri="{BB962C8B-B14F-4D97-AF65-F5344CB8AC3E}">
        <p14:creationId xmlns:p14="http://schemas.microsoft.com/office/powerpoint/2010/main" val="413726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931" y="114350"/>
            <a:ext cx="8911687" cy="1280890"/>
          </a:xfrm>
        </p:spPr>
        <p:txBody>
          <a:bodyPr/>
          <a:lstStyle/>
          <a:p>
            <a:pPr algn="ctr"/>
            <a:r>
              <a:rPr lang="en-GB" dirty="0" smtClean="0"/>
              <a:t>Southern Reactions</a:t>
            </a:r>
            <a:endParaRPr lang="en-GB" dirty="0"/>
          </a:p>
        </p:txBody>
      </p:sp>
      <p:sp>
        <p:nvSpPr>
          <p:cNvPr id="3" name="Content Placeholder 2"/>
          <p:cNvSpPr>
            <a:spLocks noGrp="1"/>
          </p:cNvSpPr>
          <p:nvPr>
            <p:ph idx="1"/>
          </p:nvPr>
        </p:nvSpPr>
        <p:spPr>
          <a:xfrm>
            <a:off x="181070" y="1247477"/>
            <a:ext cx="12653727" cy="5610523"/>
          </a:xfrm>
        </p:spPr>
        <p:txBody>
          <a:bodyPr>
            <a:normAutofit/>
          </a:bodyPr>
          <a:lstStyle/>
          <a:p>
            <a:r>
              <a:rPr lang="en-GB" sz="2400" dirty="0" smtClean="0">
                <a:latin typeface="Arial" panose="020B0604020202020204" pitchFamily="34" charset="0"/>
                <a:cs typeface="Arial" panose="020B0604020202020204" pitchFamily="34" charset="0"/>
              </a:rPr>
              <a:t>“Black Codes”</a:t>
            </a:r>
          </a:p>
          <a:p>
            <a:pPr lvl="1"/>
            <a:r>
              <a:rPr lang="en-GB" sz="2200" dirty="0" smtClean="0">
                <a:latin typeface="Arial" panose="020B0604020202020204" pitchFamily="34" charset="0"/>
                <a:cs typeface="Arial" panose="020B0604020202020204" pitchFamily="34" charset="0"/>
              </a:rPr>
              <a:t>New laws to define “vagrancy” and limit freedom of movement</a:t>
            </a:r>
          </a:p>
          <a:p>
            <a:pPr lvl="1"/>
            <a:r>
              <a:rPr lang="en-GB" sz="2200" dirty="0" smtClean="0">
                <a:latin typeface="Arial" panose="020B0604020202020204" pitchFamily="34" charset="0"/>
                <a:cs typeface="Arial" panose="020B0604020202020204" pitchFamily="34" charset="0"/>
              </a:rPr>
              <a:t>State Approve </a:t>
            </a:r>
            <a:r>
              <a:rPr lang="en-GB" sz="2200" dirty="0">
                <a:latin typeface="Arial" panose="020B0604020202020204" pitchFamily="34" charset="0"/>
                <a:cs typeface="Arial" panose="020B0604020202020204" pitchFamily="34" charset="0"/>
              </a:rPr>
              <a:t>13</a:t>
            </a:r>
            <a:r>
              <a:rPr lang="en-GB" sz="2200" baseline="30000" dirty="0">
                <a:latin typeface="Arial" panose="020B0604020202020204" pitchFamily="34" charset="0"/>
                <a:cs typeface="Arial" panose="020B0604020202020204" pitchFamily="34" charset="0"/>
              </a:rPr>
              <a:t>th</a:t>
            </a:r>
            <a:r>
              <a:rPr lang="en-GB" sz="2200" dirty="0">
                <a:latin typeface="Arial" panose="020B0604020202020204" pitchFamily="34" charset="0"/>
                <a:cs typeface="Arial" panose="020B0604020202020204" pitchFamily="34" charset="0"/>
              </a:rPr>
              <a:t> Amendment </a:t>
            </a:r>
            <a:r>
              <a:rPr lang="en-GB" sz="2200" dirty="0" smtClean="0">
                <a:latin typeface="Arial" panose="020B0604020202020204" pitchFamily="34" charset="0"/>
                <a:cs typeface="Arial" panose="020B0604020202020204" pitchFamily="34" charset="0"/>
              </a:rPr>
              <a:t>”Neither </a:t>
            </a:r>
            <a:r>
              <a:rPr lang="en-GB" sz="2200" dirty="0">
                <a:latin typeface="Arial" panose="020B0604020202020204" pitchFamily="34" charset="0"/>
                <a:cs typeface="Arial" panose="020B0604020202020204" pitchFamily="34" charset="0"/>
              </a:rPr>
              <a:t>slavery nor involuntary servitude, </a:t>
            </a:r>
            <a:r>
              <a:rPr lang="en-GB" sz="2200" b="1" u="sng" dirty="0">
                <a:latin typeface="Arial" panose="020B0604020202020204" pitchFamily="34" charset="0"/>
                <a:cs typeface="Arial" panose="020B0604020202020204" pitchFamily="34" charset="0"/>
              </a:rPr>
              <a:t>except as a punishment for crime </a:t>
            </a:r>
            <a:r>
              <a:rPr lang="en-GB" sz="2200" b="1" dirty="0">
                <a:latin typeface="Arial" panose="020B0604020202020204" pitchFamily="34" charset="0"/>
                <a:cs typeface="Arial" panose="020B0604020202020204" pitchFamily="34" charset="0"/>
              </a:rPr>
              <a:t>where of the party shall have been duly convicted</a:t>
            </a:r>
            <a:r>
              <a:rPr lang="en-GB" sz="2200" dirty="0">
                <a:latin typeface="Arial" panose="020B0604020202020204" pitchFamily="34" charset="0"/>
                <a:cs typeface="Arial" panose="020B0604020202020204" pitchFamily="34" charset="0"/>
              </a:rPr>
              <a:t>” …</a:t>
            </a:r>
          </a:p>
          <a:p>
            <a:pPr lvl="1"/>
            <a:r>
              <a:rPr lang="en-GB" sz="2200" dirty="0" smtClean="0">
                <a:latin typeface="Arial" panose="020B0604020202020204" pitchFamily="34" charset="0"/>
                <a:cs typeface="Arial" panose="020B0604020202020204" pitchFamily="34" charset="0"/>
              </a:rPr>
              <a:t>Use “crimes” to </a:t>
            </a:r>
            <a:r>
              <a:rPr lang="en-GB" sz="2000" dirty="0" smtClean="0">
                <a:latin typeface="Arial" panose="020B0604020202020204" pitchFamily="34" charset="0"/>
                <a:cs typeface="Arial" panose="020B0604020202020204" pitchFamily="34" charset="0"/>
              </a:rPr>
              <a:t>re-enslave </a:t>
            </a:r>
            <a:r>
              <a:rPr lang="en-GB" sz="2000" dirty="0">
                <a:latin typeface="Arial" panose="020B0604020202020204" pitchFamily="34" charset="0"/>
                <a:cs typeface="Arial" panose="020B0604020202020204" pitchFamily="34" charset="0"/>
              </a:rPr>
              <a:t>blacks leaving plantations and moving to cities….unable to find </a:t>
            </a:r>
            <a:r>
              <a:rPr lang="en-GB" sz="2000" dirty="0" smtClean="0">
                <a:latin typeface="Arial" panose="020B0604020202020204" pitchFamily="34" charset="0"/>
                <a:cs typeface="Arial" panose="020B0604020202020204" pitchFamily="34" charset="0"/>
              </a:rPr>
              <a:t>work</a:t>
            </a:r>
          </a:p>
          <a:p>
            <a:pPr lvl="1"/>
            <a:r>
              <a:rPr lang="en-GB" sz="2000" dirty="0" smtClean="0">
                <a:latin typeface="Arial" panose="020B0604020202020204" pitchFamily="34" charset="0"/>
                <a:cs typeface="Arial" panose="020B0604020202020204" pitchFamily="34" charset="0"/>
              </a:rPr>
              <a:t>Establish c</a:t>
            </a:r>
            <a:r>
              <a:rPr lang="en-GB" sz="2200" dirty="0" smtClean="0">
                <a:latin typeface="Arial" panose="020B0604020202020204" pitchFamily="34" charset="0"/>
                <a:cs typeface="Arial" panose="020B0604020202020204" pitchFamily="34" charset="0"/>
              </a:rPr>
              <a:t>onvict penal systems </a:t>
            </a:r>
          </a:p>
          <a:p>
            <a:pPr lvl="1"/>
            <a:endParaRPr lang="en-GB" sz="22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Freedman’s bureau made powerless</a:t>
            </a:r>
          </a:p>
          <a:p>
            <a:pPr lvl="1"/>
            <a:r>
              <a:rPr lang="en-GB" sz="2200" dirty="0" smtClean="0">
                <a:latin typeface="Arial" panose="020B0604020202020204" pitchFamily="34" charset="0"/>
                <a:cs typeface="Arial" panose="020B0604020202020204" pitchFamily="34" charset="0"/>
              </a:rPr>
              <a:t>Johnson cuts funding</a:t>
            </a:r>
          </a:p>
          <a:p>
            <a:pPr lvl="1"/>
            <a:r>
              <a:rPr lang="en-GB" sz="2200" dirty="0" smtClean="0">
                <a:latin typeface="Arial" panose="020B0604020202020204" pitchFamily="34" charset="0"/>
                <a:cs typeface="Arial" panose="020B0604020202020204" pitchFamily="34" charset="0"/>
              </a:rPr>
              <a:t>Army reduced from 500,000 to less than 50,000</a:t>
            </a:r>
          </a:p>
          <a:p>
            <a:pPr marL="457200" lvl="1" indent="0">
              <a:buNone/>
            </a:pPr>
            <a:endParaRPr lang="en-GB" sz="2400" dirty="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endParaRPr lang="en-GB" dirty="0"/>
          </a:p>
          <a:p>
            <a:endParaRPr lang="en-GB" dirty="0" smtClean="0"/>
          </a:p>
          <a:p>
            <a:endParaRPr lang="en-GB" dirty="0" smtClean="0"/>
          </a:p>
          <a:p>
            <a:endParaRPr lang="en-GB" dirty="0"/>
          </a:p>
          <a:p>
            <a:endParaRPr lang="en-GB" dirty="0" smtClean="0"/>
          </a:p>
          <a:p>
            <a:pPr marL="0" indent="0">
              <a:buNone/>
            </a:pPr>
            <a:endParaRPr lang="en-GB" dirty="0" smtClean="0"/>
          </a:p>
          <a:p>
            <a:endParaRPr lang="en-GB" dirty="0"/>
          </a:p>
          <a:p>
            <a:endParaRPr lang="en-GB" dirty="0" smtClean="0"/>
          </a:p>
          <a:p>
            <a:endParaRPr lang="en-GB" dirty="0"/>
          </a:p>
          <a:p>
            <a:endParaRPr lang="en-GB" dirty="0"/>
          </a:p>
        </p:txBody>
      </p:sp>
      <p:sp>
        <p:nvSpPr>
          <p:cNvPr id="4" name="TextBox 3"/>
          <p:cNvSpPr txBox="1"/>
          <p:nvPr/>
        </p:nvSpPr>
        <p:spPr>
          <a:xfrm>
            <a:off x="1113578" y="6008832"/>
            <a:ext cx="10403810"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Southern backlash supported by propaganda and Klu Klux Klan </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42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4169" y="133277"/>
            <a:ext cx="8911687" cy="1280890"/>
          </a:xfrm>
        </p:spPr>
        <p:txBody>
          <a:bodyPr/>
          <a:lstStyle/>
          <a:p>
            <a:r>
              <a:rPr lang="en-GB" dirty="0" smtClean="0"/>
              <a:t>Anti Freedman's Bureau Propaganda</a:t>
            </a:r>
            <a:endParaRPr lang="en-GB" dirty="0"/>
          </a:p>
        </p:txBody>
      </p:sp>
      <p:pic>
        <p:nvPicPr>
          <p:cNvPr id="5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08" y="968210"/>
            <a:ext cx="12051792" cy="588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4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245" y="249206"/>
            <a:ext cx="8911687" cy="1280890"/>
          </a:xfrm>
        </p:spPr>
        <p:txBody>
          <a:bodyPr/>
          <a:lstStyle/>
          <a:p>
            <a:pPr algn="ctr"/>
            <a:r>
              <a:rPr lang="en-GB" dirty="0" smtClean="0"/>
              <a:t>Klu Klux Klan</a:t>
            </a:r>
            <a:endParaRPr lang="en-GB" dirty="0"/>
          </a:p>
        </p:txBody>
      </p:sp>
      <p:pic>
        <p:nvPicPr>
          <p:cNvPr id="9218" name="Picture 2" descr="Ku Klux Klansmen Threatening John Campb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9848"/>
            <a:ext cx="8458200" cy="58669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32679" y="1368703"/>
            <a:ext cx="5270995" cy="2031325"/>
          </a:xfrm>
          <a:prstGeom prst="rect">
            <a:avLst/>
          </a:prstGeom>
          <a:noFill/>
        </p:spPr>
        <p:txBody>
          <a:bodyPr wrap="none" rtlCol="0">
            <a:spAutoFit/>
          </a:bodyPr>
          <a:lstStyle/>
          <a:p>
            <a:r>
              <a:rPr lang="en-GB" b="1" dirty="0" smtClean="0"/>
              <a:t>Secret</a:t>
            </a:r>
            <a:r>
              <a:rPr lang="en-GB" dirty="0" smtClean="0"/>
              <a:t> society of Ex Confederate officers</a:t>
            </a:r>
          </a:p>
          <a:p>
            <a:r>
              <a:rPr lang="en-GB" dirty="0" smtClean="0"/>
              <a:t>(kuklos (Greek ..circle) Klan</a:t>
            </a:r>
          </a:p>
          <a:p>
            <a:r>
              <a:rPr lang="en-GB" dirty="0" smtClean="0"/>
              <a:t>(Clan)…imitate Masons, Knight</a:t>
            </a:r>
          </a:p>
          <a:p>
            <a:r>
              <a:rPr lang="en-GB" dirty="0" smtClean="0"/>
              <a:t>of Malta)..</a:t>
            </a:r>
          </a:p>
          <a:p>
            <a:r>
              <a:rPr lang="en-GB" dirty="0" smtClean="0"/>
              <a:t>formed 1866..Initially ‘men’s club’….becomes</a:t>
            </a:r>
          </a:p>
          <a:p>
            <a:r>
              <a:rPr lang="en-GB" dirty="0" smtClean="0"/>
              <a:t>Anti black, catholic, and Jews</a:t>
            </a:r>
          </a:p>
          <a:p>
            <a:endParaRPr lang="en-GB" dirty="0"/>
          </a:p>
        </p:txBody>
      </p:sp>
      <p:sp>
        <p:nvSpPr>
          <p:cNvPr id="5" name="TextBox 4"/>
          <p:cNvSpPr txBox="1"/>
          <p:nvPr/>
        </p:nvSpPr>
        <p:spPr>
          <a:xfrm>
            <a:off x="8568892" y="2996184"/>
            <a:ext cx="184731" cy="646331"/>
          </a:xfrm>
          <a:prstGeom prst="rect">
            <a:avLst/>
          </a:prstGeom>
          <a:noFill/>
        </p:spPr>
        <p:txBody>
          <a:bodyPr wrap="none" rtlCol="0">
            <a:spAutoFit/>
          </a:bodyPr>
          <a:lstStyle/>
          <a:p>
            <a:endParaRPr lang="en-GB" dirty="0" smtClean="0"/>
          </a:p>
          <a:p>
            <a:endParaRPr lang="en-GB" dirty="0"/>
          </a:p>
        </p:txBody>
      </p:sp>
      <p:sp>
        <p:nvSpPr>
          <p:cNvPr id="4" name="TextBox 3"/>
          <p:cNvSpPr txBox="1"/>
          <p:nvPr/>
        </p:nvSpPr>
        <p:spPr>
          <a:xfrm>
            <a:off x="8650678" y="3657780"/>
            <a:ext cx="3310522" cy="923330"/>
          </a:xfrm>
          <a:prstGeom prst="rect">
            <a:avLst/>
          </a:prstGeom>
          <a:noFill/>
        </p:spPr>
        <p:txBody>
          <a:bodyPr wrap="none" rtlCol="0">
            <a:spAutoFit/>
          </a:bodyPr>
          <a:lstStyle/>
          <a:p>
            <a:r>
              <a:rPr lang="en-GB" dirty="0" smtClean="0"/>
              <a:t>Targets Freedmen members</a:t>
            </a:r>
          </a:p>
          <a:p>
            <a:r>
              <a:rPr lang="en-GB" dirty="0" smtClean="0"/>
              <a:t>Teachers at black schools.</a:t>
            </a:r>
          </a:p>
          <a:p>
            <a:r>
              <a:rPr lang="en-GB" dirty="0" smtClean="0"/>
              <a:t>Politically active blacks</a:t>
            </a:r>
            <a:endParaRPr lang="en-GB" dirty="0"/>
          </a:p>
        </p:txBody>
      </p:sp>
      <p:sp>
        <p:nvSpPr>
          <p:cNvPr id="6" name="TextBox 5"/>
          <p:cNvSpPr txBox="1"/>
          <p:nvPr/>
        </p:nvSpPr>
        <p:spPr>
          <a:xfrm>
            <a:off x="8740414" y="5395865"/>
            <a:ext cx="3451586" cy="923330"/>
          </a:xfrm>
          <a:prstGeom prst="rect">
            <a:avLst/>
          </a:prstGeom>
          <a:noFill/>
        </p:spPr>
        <p:txBody>
          <a:bodyPr wrap="none" rtlCol="0">
            <a:spAutoFit/>
          </a:bodyPr>
          <a:lstStyle/>
          <a:p>
            <a:r>
              <a:rPr lang="en-GB" dirty="0" smtClean="0"/>
              <a:t>Multiple murders….beginning</a:t>
            </a:r>
          </a:p>
          <a:p>
            <a:r>
              <a:rPr lang="en-GB" dirty="0" smtClean="0"/>
              <a:t>Of “lynch law”…whites and </a:t>
            </a:r>
          </a:p>
          <a:p>
            <a:r>
              <a:rPr lang="en-GB" dirty="0" smtClean="0"/>
              <a:t>Blacks murdered</a:t>
            </a:r>
          </a:p>
        </p:txBody>
      </p:sp>
    </p:spTree>
    <p:extLst>
      <p:ext uri="{BB962C8B-B14F-4D97-AF65-F5344CB8AC3E}">
        <p14:creationId xmlns:p14="http://schemas.microsoft.com/office/powerpoint/2010/main" val="7519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961" y="0"/>
            <a:ext cx="8911687" cy="1280890"/>
          </a:xfrm>
        </p:spPr>
        <p:txBody>
          <a:bodyPr/>
          <a:lstStyle/>
          <a:p>
            <a:pPr algn="ctr"/>
            <a:r>
              <a:rPr lang="en-GB" dirty="0" smtClean="0"/>
              <a:t>Nathan Bedford Forrest (1821-1877)</a:t>
            </a:r>
            <a:endParaRPr lang="en-GB" dirty="0"/>
          </a:p>
        </p:txBody>
      </p:sp>
      <p:pic>
        <p:nvPicPr>
          <p:cNvPr id="1024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6604"/>
            <a:ext cx="7620000" cy="61413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33470" y="657553"/>
            <a:ext cx="4322728" cy="923330"/>
          </a:xfrm>
          <a:prstGeom prst="rect">
            <a:avLst/>
          </a:prstGeom>
          <a:noFill/>
        </p:spPr>
        <p:txBody>
          <a:bodyPr wrap="square" rtlCol="0">
            <a:spAutoFit/>
          </a:bodyPr>
          <a:lstStyle/>
          <a:p>
            <a:r>
              <a:rPr lang="en-GB" dirty="0" smtClean="0"/>
              <a:t>Gambler, slave owner Real estate speculator And cavalry officer for Southern army</a:t>
            </a:r>
          </a:p>
        </p:txBody>
      </p:sp>
      <p:sp>
        <p:nvSpPr>
          <p:cNvPr id="4" name="TextBox 3"/>
          <p:cNvSpPr txBox="1"/>
          <p:nvPr/>
        </p:nvSpPr>
        <p:spPr>
          <a:xfrm>
            <a:off x="7719854" y="1873796"/>
            <a:ext cx="4272970" cy="646331"/>
          </a:xfrm>
          <a:prstGeom prst="rect">
            <a:avLst/>
          </a:prstGeom>
          <a:noFill/>
        </p:spPr>
        <p:txBody>
          <a:bodyPr wrap="square" rtlCol="0">
            <a:spAutoFit/>
          </a:bodyPr>
          <a:lstStyle/>
          <a:p>
            <a:r>
              <a:rPr lang="en-GB" dirty="0" smtClean="0"/>
              <a:t>Brilliant strategist vs great odds…rises to head of guerrillas in Border States</a:t>
            </a:r>
            <a:endParaRPr lang="en-GB" dirty="0"/>
          </a:p>
        </p:txBody>
      </p:sp>
      <p:sp>
        <p:nvSpPr>
          <p:cNvPr id="5" name="TextBox 4"/>
          <p:cNvSpPr txBox="1"/>
          <p:nvPr/>
        </p:nvSpPr>
        <p:spPr>
          <a:xfrm>
            <a:off x="7725321" y="2925807"/>
            <a:ext cx="4602481" cy="1200329"/>
          </a:xfrm>
          <a:prstGeom prst="rect">
            <a:avLst/>
          </a:prstGeom>
          <a:noFill/>
        </p:spPr>
        <p:txBody>
          <a:bodyPr wrap="square" rtlCol="0">
            <a:spAutoFit/>
          </a:bodyPr>
          <a:lstStyle/>
          <a:p>
            <a:r>
              <a:rPr lang="en-GB" dirty="0" smtClean="0"/>
              <a:t>Captures Fort Pillow on Mississippi 1864 ..garrisoned by mostly black troops …surrender…300/400 bayoneted</a:t>
            </a:r>
          </a:p>
          <a:p>
            <a:r>
              <a:rPr lang="en-GB" dirty="0" smtClean="0"/>
              <a:t>…Forrest implicated, denies</a:t>
            </a:r>
            <a:endParaRPr lang="en-GB" dirty="0"/>
          </a:p>
        </p:txBody>
      </p:sp>
      <p:sp>
        <p:nvSpPr>
          <p:cNvPr id="6" name="TextBox 5"/>
          <p:cNvSpPr txBox="1"/>
          <p:nvPr/>
        </p:nvSpPr>
        <p:spPr>
          <a:xfrm>
            <a:off x="7686392" y="4316059"/>
            <a:ext cx="4505608" cy="1200329"/>
          </a:xfrm>
          <a:prstGeom prst="rect">
            <a:avLst/>
          </a:prstGeom>
          <a:noFill/>
        </p:spPr>
        <p:txBody>
          <a:bodyPr wrap="square" rtlCol="0">
            <a:spAutoFit/>
          </a:bodyPr>
          <a:lstStyle/>
          <a:p>
            <a:r>
              <a:rPr lang="en-GB" dirty="0" smtClean="0"/>
              <a:t>Elected head of Klan 1867</a:t>
            </a:r>
          </a:p>
          <a:p>
            <a:r>
              <a:rPr lang="en-GB" dirty="0" smtClean="0"/>
              <a:t>Claims 500,000 members across South    ….. Intimidation/ killings of hundreds </a:t>
            </a:r>
          </a:p>
          <a:p>
            <a:r>
              <a:rPr lang="en-GB" dirty="0" smtClean="0"/>
              <a:t>….most killings undocumented</a:t>
            </a:r>
            <a:endParaRPr lang="en-GB" dirty="0"/>
          </a:p>
        </p:txBody>
      </p:sp>
      <p:sp>
        <p:nvSpPr>
          <p:cNvPr id="7" name="TextBox 6"/>
          <p:cNvSpPr txBox="1"/>
          <p:nvPr/>
        </p:nvSpPr>
        <p:spPr>
          <a:xfrm>
            <a:off x="7826268" y="5743156"/>
            <a:ext cx="4365732" cy="1200329"/>
          </a:xfrm>
          <a:prstGeom prst="rect">
            <a:avLst/>
          </a:prstGeom>
          <a:noFill/>
        </p:spPr>
        <p:txBody>
          <a:bodyPr wrap="square" rtlCol="0">
            <a:spAutoFit/>
          </a:bodyPr>
          <a:lstStyle/>
          <a:p>
            <a:r>
              <a:rPr lang="en-GB" dirty="0" smtClean="0"/>
              <a:t>“Born again” during 1870’s sees redemption by supporting  black self Improvements. Mourned by blacks on death</a:t>
            </a:r>
            <a:endParaRPr lang="en-GB" dirty="0"/>
          </a:p>
        </p:txBody>
      </p:sp>
    </p:spTree>
    <p:extLst>
      <p:ext uri="{BB962C8B-B14F-4D97-AF65-F5344CB8AC3E}">
        <p14:creationId xmlns:p14="http://schemas.microsoft.com/office/powerpoint/2010/main" val="24465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765" y="941384"/>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1626477" y="2885608"/>
            <a:ext cx="8915399" cy="1126283"/>
          </a:xfrm>
        </p:spPr>
        <p:txBody>
          <a:bodyPr>
            <a:normAutofit fontScale="92500" lnSpcReduction="10000"/>
          </a:bodyPr>
          <a:lstStyle/>
          <a:p>
            <a:pPr algn="ctr"/>
            <a:r>
              <a:rPr lang="en-GB" sz="4000" dirty="0" smtClean="0">
                <a:latin typeface="Arial" panose="020B0604020202020204" pitchFamily="34" charset="0"/>
                <a:cs typeface="Arial" panose="020B0604020202020204" pitchFamily="34" charset="0"/>
              </a:rPr>
              <a:t>Talk 19: Reconstruction &amp; the New South 1863-1900</a:t>
            </a:r>
            <a:endParaRPr lang="en-GB" sz="40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223" y="113313"/>
            <a:ext cx="8911687" cy="1280890"/>
          </a:xfrm>
        </p:spPr>
        <p:txBody>
          <a:bodyPr/>
          <a:lstStyle/>
          <a:p>
            <a:r>
              <a:rPr lang="en-GB" dirty="0" smtClean="0"/>
              <a:t>Memphis race riot May 1866</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 y="1124713"/>
            <a:ext cx="7287768" cy="5733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88795" y="914400"/>
            <a:ext cx="4515687" cy="923330"/>
          </a:xfrm>
          <a:prstGeom prst="rect">
            <a:avLst/>
          </a:prstGeom>
          <a:noFill/>
        </p:spPr>
        <p:txBody>
          <a:bodyPr wrap="square" rtlCol="0">
            <a:spAutoFit/>
          </a:bodyPr>
          <a:lstStyle/>
          <a:p>
            <a:r>
              <a:rPr lang="en-GB" dirty="0" smtClean="0"/>
              <a:t>Whites collude with soldiers to consign Black school children to forced labour</a:t>
            </a:r>
          </a:p>
          <a:p>
            <a:r>
              <a:rPr lang="en-GB" dirty="0" smtClean="0"/>
              <a:t>…income supplement?</a:t>
            </a:r>
            <a:endParaRPr lang="en-GB" dirty="0"/>
          </a:p>
        </p:txBody>
      </p:sp>
      <p:sp>
        <p:nvSpPr>
          <p:cNvPr id="5" name="TextBox 4"/>
          <p:cNvSpPr txBox="1"/>
          <p:nvPr/>
        </p:nvSpPr>
        <p:spPr>
          <a:xfrm>
            <a:off x="7589520" y="1947672"/>
            <a:ext cx="5094664" cy="2031325"/>
          </a:xfrm>
          <a:prstGeom prst="rect">
            <a:avLst/>
          </a:prstGeom>
          <a:noFill/>
        </p:spPr>
        <p:txBody>
          <a:bodyPr wrap="none" rtlCol="0">
            <a:spAutoFit/>
          </a:bodyPr>
          <a:lstStyle/>
          <a:p>
            <a:r>
              <a:rPr lang="en-GB" dirty="0" smtClean="0"/>
              <a:t>Freedman Bureau agent: “How </a:t>
            </a:r>
            <a:r>
              <a:rPr lang="en-GB" dirty="0"/>
              <a:t>is it that the </a:t>
            </a:r>
            <a:endParaRPr lang="en-GB" dirty="0" smtClean="0"/>
          </a:p>
          <a:p>
            <a:r>
              <a:rPr lang="en-GB" dirty="0" smtClean="0"/>
              <a:t>coloured </a:t>
            </a:r>
            <a:r>
              <a:rPr lang="en-GB" dirty="0"/>
              <a:t>children </a:t>
            </a:r>
            <a:r>
              <a:rPr lang="en-GB" dirty="0" smtClean="0"/>
              <a:t>in </a:t>
            </a:r>
            <a:r>
              <a:rPr lang="en-GB" dirty="0"/>
              <a:t>Memphis even </a:t>
            </a:r>
            <a:r>
              <a:rPr lang="en-GB" i="1" dirty="0" smtClean="0"/>
              <a:t>with</a:t>
            </a:r>
          </a:p>
          <a:p>
            <a:r>
              <a:rPr lang="en-GB" i="1" dirty="0" smtClean="0"/>
              <a:t> </a:t>
            </a:r>
            <a:r>
              <a:rPr lang="en-GB" i="1" dirty="0"/>
              <a:t>their </a:t>
            </a:r>
            <a:r>
              <a:rPr lang="en-GB" i="1" dirty="0" smtClean="0"/>
              <a:t>spelling books </a:t>
            </a:r>
            <a:r>
              <a:rPr lang="en-GB" i="1" dirty="0"/>
              <a:t>in their hands</a:t>
            </a:r>
            <a:r>
              <a:rPr lang="en-GB" dirty="0"/>
              <a:t> are </a:t>
            </a:r>
            <a:endParaRPr lang="en-GB" dirty="0" smtClean="0"/>
          </a:p>
          <a:p>
            <a:r>
              <a:rPr lang="en-GB" dirty="0" smtClean="0"/>
              <a:t>caught up </a:t>
            </a:r>
            <a:r>
              <a:rPr lang="en-GB" dirty="0"/>
              <a:t>by your order &amp; taken to </a:t>
            </a:r>
            <a:r>
              <a:rPr lang="en-GB" dirty="0" smtClean="0"/>
              <a:t>the</a:t>
            </a:r>
          </a:p>
          <a:p>
            <a:r>
              <a:rPr lang="en-GB" dirty="0" smtClean="0"/>
              <a:t> </a:t>
            </a:r>
            <a:r>
              <a:rPr lang="en-GB" dirty="0"/>
              <a:t>same place &amp; there insolently </a:t>
            </a:r>
            <a:r>
              <a:rPr lang="en-GB" dirty="0" smtClean="0"/>
              <a:t>told</a:t>
            </a:r>
          </a:p>
          <a:p>
            <a:r>
              <a:rPr lang="en-GB" dirty="0" smtClean="0"/>
              <a:t> </a:t>
            </a:r>
            <a:r>
              <a:rPr lang="en-GB" dirty="0"/>
              <a:t>that they 'had better be </a:t>
            </a:r>
            <a:r>
              <a:rPr lang="en-GB" dirty="0" smtClean="0"/>
              <a:t>picking</a:t>
            </a:r>
          </a:p>
          <a:p>
            <a:r>
              <a:rPr lang="en-GB" dirty="0" smtClean="0"/>
              <a:t> cotton</a:t>
            </a:r>
            <a:r>
              <a:rPr lang="en-GB" dirty="0"/>
              <a:t>?</a:t>
            </a:r>
            <a:r>
              <a:rPr lang="en-GB" dirty="0" smtClean="0"/>
              <a:t>'</a:t>
            </a:r>
            <a:endParaRPr lang="en-GB" dirty="0"/>
          </a:p>
        </p:txBody>
      </p:sp>
      <p:sp>
        <p:nvSpPr>
          <p:cNvPr id="6" name="TextBox 5"/>
          <p:cNvSpPr txBox="1"/>
          <p:nvPr/>
        </p:nvSpPr>
        <p:spPr>
          <a:xfrm>
            <a:off x="7642041" y="4159614"/>
            <a:ext cx="4623382" cy="923330"/>
          </a:xfrm>
          <a:prstGeom prst="rect">
            <a:avLst/>
          </a:prstGeom>
          <a:noFill/>
        </p:spPr>
        <p:txBody>
          <a:bodyPr wrap="none" rtlCol="0">
            <a:spAutoFit/>
          </a:bodyPr>
          <a:lstStyle/>
          <a:p>
            <a:r>
              <a:rPr lang="en-GB" dirty="0" smtClean="0"/>
              <a:t>Irish immigrants (50% of city) threatened</a:t>
            </a:r>
          </a:p>
          <a:p>
            <a:r>
              <a:rPr lang="en-GB" dirty="0" smtClean="0"/>
              <a:t>By cheap labour…riot…Army refuses</a:t>
            </a:r>
          </a:p>
          <a:p>
            <a:r>
              <a:rPr lang="en-GB" dirty="0" smtClean="0"/>
              <a:t>To intervene, suggest posse</a:t>
            </a:r>
            <a:endParaRPr lang="en-GB" dirty="0"/>
          </a:p>
        </p:txBody>
      </p:sp>
      <p:sp>
        <p:nvSpPr>
          <p:cNvPr id="7" name="TextBox 6"/>
          <p:cNvSpPr txBox="1"/>
          <p:nvPr/>
        </p:nvSpPr>
        <p:spPr>
          <a:xfrm>
            <a:off x="7663759" y="5404195"/>
            <a:ext cx="4737194" cy="1200329"/>
          </a:xfrm>
          <a:prstGeom prst="rect">
            <a:avLst/>
          </a:prstGeom>
          <a:noFill/>
        </p:spPr>
        <p:txBody>
          <a:bodyPr wrap="none" rtlCol="0">
            <a:spAutoFit/>
          </a:bodyPr>
          <a:lstStyle/>
          <a:p>
            <a:r>
              <a:rPr lang="en-GB" dirty="0" smtClean="0"/>
              <a:t>Mob attacks, burns new schools, selects</a:t>
            </a:r>
          </a:p>
          <a:p>
            <a:r>
              <a:rPr lang="en-GB" dirty="0" smtClean="0"/>
              <a:t>Victims based on surbserviene..50 blacks</a:t>
            </a:r>
          </a:p>
          <a:p>
            <a:r>
              <a:rPr lang="en-GB" dirty="0" smtClean="0"/>
              <a:t>2 whites die (one white by whites. Talking</a:t>
            </a:r>
          </a:p>
          <a:p>
            <a:r>
              <a:rPr lang="en-GB" dirty="0" smtClean="0"/>
              <a:t>To black friend….no arrests</a:t>
            </a:r>
          </a:p>
        </p:txBody>
      </p:sp>
    </p:spTree>
    <p:extLst>
      <p:ext uri="{BB962C8B-B14F-4D97-AF65-F5344CB8AC3E}">
        <p14:creationId xmlns:p14="http://schemas.microsoft.com/office/powerpoint/2010/main" val="386377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293" y="157766"/>
            <a:ext cx="8911687" cy="1280890"/>
          </a:xfrm>
        </p:spPr>
        <p:txBody>
          <a:bodyPr/>
          <a:lstStyle/>
          <a:p>
            <a:r>
              <a:rPr lang="en-GB" dirty="0" smtClean="0"/>
              <a:t>New Orleans Race Riots  July 1866</a:t>
            </a:r>
            <a:endParaRPr lang="en-GB" dirty="0"/>
          </a:p>
        </p:txBody>
      </p:sp>
      <p:pic>
        <p:nvPicPr>
          <p:cNvPr id="1229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10" y="787651"/>
            <a:ext cx="8176761" cy="6070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9723" y="932688"/>
            <a:ext cx="3666653" cy="2031325"/>
          </a:xfrm>
          <a:prstGeom prst="rect">
            <a:avLst/>
          </a:prstGeom>
          <a:noFill/>
        </p:spPr>
        <p:txBody>
          <a:bodyPr wrap="square" rtlCol="0">
            <a:spAutoFit/>
          </a:bodyPr>
          <a:lstStyle/>
          <a:p>
            <a:r>
              <a:rPr lang="en-GB" dirty="0" smtClean="0"/>
              <a:t>New Orleans occupied since 1862…Republicans Organise Convention for 1866 mid terms and end “martial law!  many</a:t>
            </a:r>
          </a:p>
          <a:p>
            <a:r>
              <a:rPr lang="en-GB" dirty="0" smtClean="0"/>
              <a:t>Blacks already free, Educated, attend and vote biracial list of </a:t>
            </a:r>
          </a:p>
          <a:p>
            <a:r>
              <a:rPr lang="en-GB" dirty="0" smtClean="0"/>
              <a:t>candidates</a:t>
            </a:r>
          </a:p>
        </p:txBody>
      </p:sp>
      <p:sp>
        <p:nvSpPr>
          <p:cNvPr id="4" name="TextBox 3"/>
          <p:cNvSpPr txBox="1"/>
          <p:nvPr/>
        </p:nvSpPr>
        <p:spPr>
          <a:xfrm>
            <a:off x="8427203" y="3471280"/>
            <a:ext cx="3847528" cy="2031325"/>
          </a:xfrm>
          <a:prstGeom prst="rect">
            <a:avLst/>
          </a:prstGeom>
          <a:noFill/>
        </p:spPr>
        <p:txBody>
          <a:bodyPr wrap="none" rtlCol="0">
            <a:spAutoFit/>
          </a:bodyPr>
          <a:lstStyle/>
          <a:p>
            <a:r>
              <a:rPr lang="en-GB" dirty="0" smtClean="0"/>
              <a:t>White mob attacks parade </a:t>
            </a:r>
          </a:p>
          <a:p>
            <a:r>
              <a:rPr lang="en-GB" dirty="0" smtClean="0"/>
              <a:t>after convention…mow down </a:t>
            </a:r>
          </a:p>
          <a:p>
            <a:r>
              <a:rPr lang="en-GB" dirty="0" smtClean="0"/>
              <a:t>Delegates, form all White govern</a:t>
            </a:r>
          </a:p>
          <a:p>
            <a:r>
              <a:rPr lang="en-GB" dirty="0" smtClean="0"/>
              <a:t>Men  …200 murdered </a:t>
            </a:r>
          </a:p>
          <a:p>
            <a:r>
              <a:rPr lang="en-GB" dirty="0" smtClean="0"/>
              <a:t>…army declares martial law &amp; </a:t>
            </a:r>
          </a:p>
          <a:p>
            <a:r>
              <a:rPr lang="en-GB" dirty="0" smtClean="0"/>
              <a:t>.removes local white officials</a:t>
            </a:r>
          </a:p>
          <a:p>
            <a:endParaRPr lang="en-GB" dirty="0"/>
          </a:p>
        </p:txBody>
      </p:sp>
      <p:sp>
        <p:nvSpPr>
          <p:cNvPr id="5" name="TextBox 4"/>
          <p:cNvSpPr txBox="1"/>
          <p:nvPr/>
        </p:nvSpPr>
        <p:spPr>
          <a:xfrm>
            <a:off x="9153145" y="5175504"/>
            <a:ext cx="45719" cy="369332"/>
          </a:xfrm>
          <a:prstGeom prst="rect">
            <a:avLst/>
          </a:prstGeom>
          <a:noFill/>
        </p:spPr>
        <p:txBody>
          <a:bodyPr wrap="square" rtlCol="0">
            <a:spAutoFit/>
          </a:bodyPr>
          <a:lstStyle/>
          <a:p>
            <a:endParaRPr lang="en-GB" dirty="0"/>
          </a:p>
        </p:txBody>
      </p:sp>
      <p:sp>
        <p:nvSpPr>
          <p:cNvPr id="6" name="TextBox 5"/>
          <p:cNvSpPr txBox="1"/>
          <p:nvPr/>
        </p:nvSpPr>
        <p:spPr>
          <a:xfrm>
            <a:off x="8572818" y="5528317"/>
            <a:ext cx="3695242" cy="1200329"/>
          </a:xfrm>
          <a:prstGeom prst="rect">
            <a:avLst/>
          </a:prstGeom>
          <a:noFill/>
        </p:spPr>
        <p:txBody>
          <a:bodyPr wrap="none" rtlCol="0">
            <a:spAutoFit/>
          </a:bodyPr>
          <a:lstStyle/>
          <a:p>
            <a:r>
              <a:rPr lang="en-GB" dirty="0" smtClean="0"/>
              <a:t>President Johnson supports riot</a:t>
            </a:r>
          </a:p>
          <a:p>
            <a:r>
              <a:rPr lang="en-GB" dirty="0" smtClean="0"/>
              <a:t>Orders removal of troops and </a:t>
            </a:r>
          </a:p>
          <a:p>
            <a:r>
              <a:rPr lang="en-GB" dirty="0" smtClean="0"/>
              <a:t>Supremacy of “states rights”</a:t>
            </a:r>
          </a:p>
          <a:p>
            <a:endParaRPr lang="en-GB" dirty="0" smtClean="0"/>
          </a:p>
        </p:txBody>
      </p:sp>
    </p:spTree>
    <p:extLst>
      <p:ext uri="{BB962C8B-B14F-4D97-AF65-F5344CB8AC3E}">
        <p14:creationId xmlns:p14="http://schemas.microsoft.com/office/powerpoint/2010/main" val="236277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657" y="624110"/>
            <a:ext cx="9684956" cy="1280890"/>
          </a:xfrm>
        </p:spPr>
        <p:txBody>
          <a:bodyPr/>
          <a:lstStyle/>
          <a:p>
            <a:r>
              <a:rPr lang="en-GB" dirty="0" smtClean="0"/>
              <a:t>Rise of Radical Republicans and Johnson </a:t>
            </a:r>
            <a:endParaRPr lang="en-GB" dirty="0"/>
          </a:p>
        </p:txBody>
      </p:sp>
      <p:sp>
        <p:nvSpPr>
          <p:cNvPr id="3" name="Content Placeholder 2"/>
          <p:cNvSpPr>
            <a:spLocks noGrp="1"/>
          </p:cNvSpPr>
          <p:nvPr>
            <p:ph idx="1"/>
          </p:nvPr>
        </p:nvSpPr>
        <p:spPr>
          <a:xfrm>
            <a:off x="1666960" y="1421394"/>
            <a:ext cx="10234349" cy="5007381"/>
          </a:xfrm>
        </p:spPr>
        <p:txBody>
          <a:bodyPr>
            <a:normAutofit fontScale="92500" lnSpcReduction="20000"/>
          </a:bodyPr>
          <a:lstStyle/>
          <a:p>
            <a:r>
              <a:rPr lang="en-GB" sz="2400" dirty="0" smtClean="0">
                <a:latin typeface="Arial" panose="020B0604020202020204" pitchFamily="34" charset="0"/>
                <a:cs typeface="Arial" panose="020B0604020202020204" pitchFamily="34" charset="0"/>
              </a:rPr>
              <a:t>Northern press enraged by events in South</a:t>
            </a:r>
          </a:p>
          <a:p>
            <a:pPr lvl="1"/>
            <a:r>
              <a:rPr lang="en-GB" sz="2400" dirty="0" smtClean="0">
                <a:latin typeface="Arial" panose="020B0604020202020204" pitchFamily="34" charset="0"/>
                <a:cs typeface="Arial" panose="020B0604020202020204" pitchFamily="34" charset="0"/>
              </a:rPr>
              <a:t>South reverting to form…”States rights” &gt; “National Laws”</a:t>
            </a:r>
          </a:p>
          <a:p>
            <a:pPr lvl="1"/>
            <a:r>
              <a:rPr lang="en-GB" sz="2400" dirty="0" smtClean="0">
                <a:latin typeface="Arial" panose="020B0604020202020204" pitchFamily="34" charset="0"/>
                <a:cs typeface="Arial" panose="020B0604020202020204" pitchFamily="34" charset="0"/>
              </a:rPr>
              <a:t>400,000 Northern deaths for ‘nothing’</a:t>
            </a:r>
          </a:p>
          <a:p>
            <a:pPr lvl="1"/>
            <a:r>
              <a:rPr lang="en-GB" sz="2400" dirty="0" smtClean="0">
                <a:latin typeface="Arial" panose="020B0604020202020204" pitchFamily="34" charset="0"/>
                <a:cs typeface="Arial" panose="020B0604020202020204" pitchFamily="34" charset="0"/>
              </a:rPr>
              <a:t>Convict leasing seen as slavery by another name</a:t>
            </a:r>
          </a:p>
          <a:p>
            <a:pPr lvl="1"/>
            <a:r>
              <a:rPr lang="en-GB" sz="2400" dirty="0" smtClean="0">
                <a:latin typeface="Arial" panose="020B0604020202020204" pitchFamily="34" charset="0"/>
                <a:cs typeface="Arial" panose="020B0604020202020204" pitchFamily="34" charset="0"/>
              </a:rPr>
              <a:t>Klu Klux Klan the new rulers of the South</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1866 Mid-Terms</a:t>
            </a:r>
          </a:p>
          <a:p>
            <a:pPr lvl="1"/>
            <a:r>
              <a:rPr lang="en-GB" sz="2200" dirty="0" smtClean="0">
                <a:latin typeface="Arial" panose="020B0604020202020204" pitchFamily="34" charset="0"/>
                <a:cs typeface="Arial" panose="020B0604020202020204" pitchFamily="34" charset="0"/>
              </a:rPr>
              <a:t>Republicans secure overwhelming  majority in Congress</a:t>
            </a:r>
          </a:p>
          <a:p>
            <a:pPr lvl="1"/>
            <a:r>
              <a:rPr lang="en-GB" sz="2200" dirty="0" smtClean="0">
                <a:latin typeface="Arial" panose="020B0604020202020204" pitchFamily="34" charset="0"/>
                <a:cs typeface="Arial" panose="020B0604020202020204" pitchFamily="34" charset="0"/>
              </a:rPr>
              <a:t>Resolve to remove power from President Johnson </a:t>
            </a:r>
          </a:p>
          <a:p>
            <a:pPr lvl="1"/>
            <a:r>
              <a:rPr lang="en-GB" sz="2400" dirty="0" smtClean="0">
                <a:latin typeface="Arial" panose="020B0604020202020204" pitchFamily="34" charset="0"/>
                <a:cs typeface="Arial" panose="020B0604020202020204" pitchFamily="34" charset="0"/>
              </a:rPr>
              <a:t>Refuse to accept South delegates</a:t>
            </a:r>
          </a:p>
          <a:p>
            <a:pPr lvl="1"/>
            <a:r>
              <a:rPr lang="en-GB" sz="2400" dirty="0" smtClean="0">
                <a:latin typeface="Arial" panose="020B0604020202020204" pitchFamily="34" charset="0"/>
                <a:cs typeface="Arial" panose="020B0604020202020204" pitchFamily="34" charset="0"/>
              </a:rPr>
              <a:t>Seize control of Reconstruction </a:t>
            </a:r>
          </a:p>
          <a:p>
            <a:pPr marL="457200" lvl="1" indent="0">
              <a:buNone/>
            </a:pPr>
            <a:r>
              <a:rPr lang="en-GB" sz="2400" dirty="0" smtClean="0">
                <a:latin typeface="Arial" panose="020B0604020202020204" pitchFamily="34" charset="0"/>
                <a:cs typeface="Arial" panose="020B0604020202020204" pitchFamily="34" charset="0"/>
              </a:rPr>
              <a:t>		</a:t>
            </a:r>
          </a:p>
          <a:p>
            <a:pPr marL="0" indent="0">
              <a:buNone/>
            </a:pPr>
            <a:endParaRPr lang="en-GB" dirty="0"/>
          </a:p>
          <a:p>
            <a:endParaRPr lang="en-GB" dirty="0" smtClean="0"/>
          </a:p>
          <a:p>
            <a:pPr marL="0" indent="0">
              <a:buNone/>
            </a:pPr>
            <a:endParaRPr lang="en-GB" dirty="0" smtClean="0"/>
          </a:p>
          <a:p>
            <a:endParaRPr lang="en-GB" dirty="0"/>
          </a:p>
          <a:p>
            <a:endParaRPr lang="en-GB" dirty="0"/>
          </a:p>
          <a:p>
            <a:endParaRPr lang="en-GB" dirty="0" smtClean="0"/>
          </a:p>
          <a:p>
            <a:pPr marL="0" indent="0">
              <a:buNone/>
            </a:pPr>
            <a:endParaRPr lang="en-GB" dirty="0"/>
          </a:p>
          <a:p>
            <a:pPr marL="0" indent="0">
              <a:buNone/>
            </a:pPr>
            <a:endParaRPr lang="en-GB" dirty="0"/>
          </a:p>
        </p:txBody>
      </p:sp>
      <p:sp>
        <p:nvSpPr>
          <p:cNvPr id="4" name="TextBox 3"/>
          <p:cNvSpPr txBox="1"/>
          <p:nvPr/>
        </p:nvSpPr>
        <p:spPr>
          <a:xfrm>
            <a:off x="3584923" y="6000364"/>
            <a:ext cx="4398897"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Leader Thaddeus Stevens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0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173" y="152406"/>
            <a:ext cx="8911687" cy="1280890"/>
          </a:xfrm>
        </p:spPr>
        <p:txBody>
          <a:bodyPr/>
          <a:lstStyle/>
          <a:p>
            <a:pPr algn="ctr"/>
            <a:r>
              <a:rPr lang="en-GB" dirty="0" smtClean="0"/>
              <a:t>Thaddeus Stevens (1792-1868)</a:t>
            </a:r>
            <a:endParaRPr lang="en-GB" dirty="0"/>
          </a:p>
        </p:txBody>
      </p:sp>
      <p:pic>
        <p:nvPicPr>
          <p:cNvPr id="1126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56" y="1042416"/>
            <a:ext cx="6272784" cy="58155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98662" y="1012449"/>
            <a:ext cx="5742278" cy="1200329"/>
          </a:xfrm>
          <a:prstGeom prst="rect">
            <a:avLst/>
          </a:prstGeom>
          <a:noFill/>
        </p:spPr>
        <p:txBody>
          <a:bodyPr wrap="none" rtlCol="0">
            <a:spAutoFit/>
          </a:bodyPr>
          <a:lstStyle/>
          <a:p>
            <a:r>
              <a:rPr lang="en-GB" dirty="0" smtClean="0"/>
              <a:t>Vermont lawyer. Abolitionist, moves to </a:t>
            </a:r>
          </a:p>
          <a:p>
            <a:r>
              <a:rPr lang="en-GB" dirty="0" smtClean="0"/>
              <a:t>Pennsylvania, Former Wig&gt; Know Nothing</a:t>
            </a:r>
          </a:p>
          <a:p>
            <a:r>
              <a:rPr lang="en-GB" dirty="0" smtClean="0"/>
              <a:t>….never marries…secret relationship light skinned </a:t>
            </a:r>
          </a:p>
          <a:p>
            <a:r>
              <a:rPr lang="en-GB" dirty="0" smtClean="0"/>
              <a:t>free African American woman</a:t>
            </a:r>
          </a:p>
        </p:txBody>
      </p:sp>
      <p:sp>
        <p:nvSpPr>
          <p:cNvPr id="4" name="TextBox 3"/>
          <p:cNvSpPr txBox="1"/>
          <p:nvPr/>
        </p:nvSpPr>
        <p:spPr>
          <a:xfrm>
            <a:off x="6669758" y="2347564"/>
            <a:ext cx="5144357" cy="1200329"/>
          </a:xfrm>
          <a:prstGeom prst="rect">
            <a:avLst/>
          </a:prstGeom>
          <a:noFill/>
        </p:spPr>
        <p:txBody>
          <a:bodyPr wrap="none" rtlCol="0">
            <a:spAutoFit/>
          </a:bodyPr>
          <a:lstStyle/>
          <a:p>
            <a:r>
              <a:rPr lang="en-GB" dirty="0" smtClean="0"/>
              <a:t>Joins Republicans 1859 .elected to Congress</a:t>
            </a:r>
          </a:p>
          <a:p>
            <a:r>
              <a:rPr lang="en-GB" dirty="0" smtClean="0"/>
              <a:t>Wants black equality, confiscation of</a:t>
            </a:r>
          </a:p>
          <a:p>
            <a:r>
              <a:rPr lang="en-GB" dirty="0" smtClean="0"/>
              <a:t>Property from slave owners, universal male</a:t>
            </a:r>
          </a:p>
          <a:p>
            <a:r>
              <a:rPr lang="en-GB" dirty="0" smtClean="0"/>
              <a:t>Suffrage, free public education</a:t>
            </a:r>
            <a:endParaRPr lang="en-GB" dirty="0"/>
          </a:p>
        </p:txBody>
      </p:sp>
      <p:sp>
        <p:nvSpPr>
          <p:cNvPr id="5" name="TextBox 4"/>
          <p:cNvSpPr txBox="1"/>
          <p:nvPr/>
        </p:nvSpPr>
        <p:spPr>
          <a:xfrm>
            <a:off x="6787957" y="4342980"/>
            <a:ext cx="5404043" cy="1477328"/>
          </a:xfrm>
          <a:prstGeom prst="rect">
            <a:avLst/>
          </a:prstGeom>
          <a:noFill/>
        </p:spPr>
        <p:txBody>
          <a:bodyPr wrap="none" rtlCol="0">
            <a:spAutoFit/>
          </a:bodyPr>
          <a:lstStyle/>
          <a:p>
            <a:r>
              <a:rPr lang="en-GB" dirty="0" smtClean="0"/>
              <a:t>Argues with Lincoln for radical change. Lincoln</a:t>
            </a:r>
          </a:p>
          <a:p>
            <a:r>
              <a:rPr lang="en-GB" dirty="0" smtClean="0"/>
              <a:t>“Stevens</a:t>
            </a:r>
            <a:r>
              <a:rPr lang="en-GB" dirty="0"/>
              <a:t>, this is a pretty big hog we are trying </a:t>
            </a:r>
            <a:endParaRPr lang="en-GB" dirty="0" smtClean="0"/>
          </a:p>
          <a:p>
            <a:r>
              <a:rPr lang="en-GB" dirty="0" smtClean="0"/>
              <a:t>to </a:t>
            </a:r>
            <a:r>
              <a:rPr lang="en-GB" dirty="0"/>
              <a:t>catch and to hold when we catch him</a:t>
            </a:r>
            <a:r>
              <a:rPr lang="en-GB" dirty="0" smtClean="0"/>
              <a:t>.</a:t>
            </a:r>
          </a:p>
          <a:p>
            <a:r>
              <a:rPr lang="en-GB" dirty="0" smtClean="0"/>
              <a:t> </a:t>
            </a:r>
            <a:r>
              <a:rPr lang="en-GB" dirty="0"/>
              <a:t>We must take care that he does not slip </a:t>
            </a:r>
            <a:endParaRPr lang="en-GB" dirty="0" smtClean="0"/>
          </a:p>
          <a:p>
            <a:r>
              <a:rPr lang="en-GB" dirty="0" smtClean="0"/>
              <a:t>away </a:t>
            </a:r>
            <a:r>
              <a:rPr lang="en-GB" dirty="0"/>
              <a:t>from us</a:t>
            </a:r>
            <a:r>
              <a:rPr lang="en-GB" dirty="0" smtClean="0"/>
              <a:t>.”</a:t>
            </a:r>
            <a:endParaRPr lang="en-GB" dirty="0"/>
          </a:p>
        </p:txBody>
      </p:sp>
      <p:sp>
        <p:nvSpPr>
          <p:cNvPr id="7" name="TextBox 6"/>
          <p:cNvSpPr txBox="1"/>
          <p:nvPr/>
        </p:nvSpPr>
        <p:spPr>
          <a:xfrm>
            <a:off x="6766560" y="3600744"/>
            <a:ext cx="5692584" cy="646331"/>
          </a:xfrm>
          <a:prstGeom prst="rect">
            <a:avLst/>
          </a:prstGeom>
          <a:noFill/>
        </p:spPr>
        <p:txBody>
          <a:bodyPr wrap="none" rtlCol="0">
            <a:spAutoFit/>
          </a:bodyPr>
          <a:lstStyle/>
          <a:p>
            <a:r>
              <a:rPr lang="en-GB" dirty="0" smtClean="0"/>
              <a:t>Elected Congress 1859, leads Ways &amp; Means </a:t>
            </a:r>
          </a:p>
          <a:p>
            <a:r>
              <a:rPr lang="en-GB" dirty="0" smtClean="0"/>
              <a:t>Committee to finance war….rises to prominence </a:t>
            </a:r>
            <a:endParaRPr lang="en-GB" dirty="0"/>
          </a:p>
        </p:txBody>
      </p:sp>
      <p:sp>
        <p:nvSpPr>
          <p:cNvPr id="8" name="TextBox 7"/>
          <p:cNvSpPr txBox="1"/>
          <p:nvPr/>
        </p:nvSpPr>
        <p:spPr>
          <a:xfrm>
            <a:off x="6899564" y="5865939"/>
            <a:ext cx="4876656" cy="923330"/>
          </a:xfrm>
          <a:prstGeom prst="rect">
            <a:avLst/>
          </a:prstGeom>
          <a:noFill/>
        </p:spPr>
        <p:txBody>
          <a:bodyPr wrap="none" rtlCol="0">
            <a:spAutoFit/>
          </a:bodyPr>
          <a:lstStyle/>
          <a:p>
            <a:r>
              <a:rPr lang="en-GB" dirty="0" smtClean="0"/>
              <a:t>Leads efforts to pass “Reconstruction Act”</a:t>
            </a:r>
          </a:p>
          <a:p>
            <a:r>
              <a:rPr lang="en-GB" dirty="0" smtClean="0"/>
              <a:t>1867…constitutional amendments and</a:t>
            </a:r>
          </a:p>
          <a:p>
            <a:r>
              <a:rPr lang="en-GB" dirty="0" smtClean="0"/>
              <a:t>Impeach Johnson</a:t>
            </a:r>
            <a:endParaRPr lang="en-GB" dirty="0"/>
          </a:p>
        </p:txBody>
      </p:sp>
    </p:spTree>
    <p:extLst>
      <p:ext uri="{BB962C8B-B14F-4D97-AF65-F5344CB8AC3E}">
        <p14:creationId xmlns:p14="http://schemas.microsoft.com/office/powerpoint/2010/main" val="135289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181" y="0"/>
            <a:ext cx="8911687" cy="456545"/>
          </a:xfrm>
        </p:spPr>
        <p:txBody>
          <a:bodyPr>
            <a:normAutofit fontScale="90000"/>
          </a:bodyPr>
          <a:lstStyle/>
          <a:p>
            <a:pPr algn="ctr"/>
            <a:r>
              <a:rPr lang="en-GB" dirty="0" smtClean="0"/>
              <a:t>Radical Reconstruction </a:t>
            </a:r>
            <a:endParaRPr lang="en-GB" dirty="0"/>
          </a:p>
        </p:txBody>
      </p:sp>
      <p:sp>
        <p:nvSpPr>
          <p:cNvPr id="3" name="Content Placeholder 2"/>
          <p:cNvSpPr>
            <a:spLocks noGrp="1"/>
          </p:cNvSpPr>
          <p:nvPr>
            <p:ph idx="1"/>
          </p:nvPr>
        </p:nvSpPr>
        <p:spPr>
          <a:xfrm>
            <a:off x="954259" y="976835"/>
            <a:ext cx="12314711" cy="5717969"/>
          </a:xfrm>
        </p:spPr>
        <p:txBody>
          <a:bodyPr>
            <a:noAutofit/>
          </a:bodyPr>
          <a:lstStyle/>
          <a:p>
            <a:r>
              <a:rPr lang="en-GB" sz="2400" dirty="0" smtClean="0">
                <a:latin typeface="Arial" panose="020B0604020202020204" pitchFamily="34" charset="0"/>
                <a:cs typeface="Arial" panose="020B0604020202020204" pitchFamily="34" charset="0"/>
              </a:rPr>
              <a:t>Civil Rights Act 1866 …Johnson vetoes , Congress overrides veto </a:t>
            </a:r>
            <a:endParaRPr lang="en-GB" sz="2400" dirty="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Reconstruction Act 1867</a:t>
            </a:r>
          </a:p>
          <a:p>
            <a:pPr lvl="1"/>
            <a:r>
              <a:rPr lang="en-GB" sz="2400" dirty="0" smtClean="0">
                <a:latin typeface="Arial" panose="020B0604020202020204" pitchFamily="34" charset="0"/>
                <a:cs typeface="Arial" panose="020B0604020202020204" pitchFamily="34" charset="0"/>
              </a:rPr>
              <a:t>Resumes funding of Freedman's Bureau</a:t>
            </a:r>
          </a:p>
          <a:p>
            <a:pPr lvl="1"/>
            <a:r>
              <a:rPr lang="en-GB" sz="2400" dirty="0" smtClean="0">
                <a:latin typeface="Arial" panose="020B0604020202020204" pitchFamily="34" charset="0"/>
                <a:cs typeface="Arial" panose="020B0604020202020204" pitchFamily="34" charset="0"/>
              </a:rPr>
              <a:t>Expanded to include pension and savings for black workers</a:t>
            </a:r>
          </a:p>
          <a:p>
            <a:pPr lvl="1"/>
            <a:r>
              <a:rPr lang="en-GB" sz="2400" dirty="0" smtClean="0">
                <a:latin typeface="Arial" panose="020B0604020202020204" pitchFamily="34" charset="0"/>
                <a:cs typeface="Arial" panose="020B0604020202020204" pitchFamily="34" charset="0"/>
              </a:rPr>
              <a:t>Re- imposes Martial Law</a:t>
            </a:r>
          </a:p>
          <a:p>
            <a:pPr marL="457200" lvl="1" indent="0">
              <a:buNone/>
            </a:pP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Tenure of Office Act 1866 …President cannot fire head of Freedman’s Bureau</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Constitutional Amendments…states must pass before readmitted….</a:t>
            </a:r>
          </a:p>
          <a:p>
            <a:pPr lvl="1"/>
            <a:r>
              <a:rPr lang="en-GB" sz="2400" dirty="0" smtClean="0">
                <a:latin typeface="Arial" panose="020B0604020202020204" pitchFamily="34" charset="0"/>
                <a:cs typeface="Arial" panose="020B0604020202020204" pitchFamily="34" charset="0"/>
              </a:rPr>
              <a:t>14</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Amendment – all US born and naturalised. Federal not state defined</a:t>
            </a:r>
          </a:p>
          <a:p>
            <a:pPr lvl="1"/>
            <a:r>
              <a:rPr lang="en-GB" sz="2400" dirty="0" smtClean="0">
                <a:latin typeface="Arial" panose="020B0604020202020204" pitchFamily="34" charset="0"/>
                <a:cs typeface="Arial" panose="020B0604020202020204" pitchFamily="34" charset="0"/>
              </a:rPr>
              <a:t>15</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Amendment.. Guarantees right to vote to citizens</a:t>
            </a:r>
          </a:p>
          <a:p>
            <a:pPr marL="914400" lvl="2" indent="0">
              <a:buNone/>
            </a:pPr>
            <a:endParaRPr lang="en-GB"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51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767" y="155448"/>
            <a:ext cx="8911687" cy="1280890"/>
          </a:xfrm>
        </p:spPr>
        <p:txBody>
          <a:bodyPr/>
          <a:lstStyle/>
          <a:p>
            <a:r>
              <a:rPr lang="en-GB" dirty="0" smtClean="0"/>
              <a:t>Johnson Response &amp; Impeachment</a:t>
            </a:r>
            <a:endParaRPr lang="en-GB" dirty="0"/>
          </a:p>
        </p:txBody>
      </p:sp>
      <p:sp>
        <p:nvSpPr>
          <p:cNvPr id="3" name="Content Placeholder 2"/>
          <p:cNvSpPr>
            <a:spLocks noGrp="1"/>
          </p:cNvSpPr>
          <p:nvPr>
            <p:ph idx="1"/>
          </p:nvPr>
        </p:nvSpPr>
        <p:spPr>
          <a:xfrm>
            <a:off x="235390" y="1004482"/>
            <a:ext cx="12173623" cy="5323890"/>
          </a:xfrm>
        </p:spPr>
        <p:txBody>
          <a:bodyPr>
            <a:normAutofit fontScale="70000" lnSpcReduction="20000"/>
          </a:bodyPr>
          <a:lstStyle/>
          <a:p>
            <a:r>
              <a:rPr lang="en-GB" sz="3200" dirty="0" smtClean="0">
                <a:latin typeface="Arial" panose="020B0604020202020204" pitchFamily="34" charset="0"/>
                <a:cs typeface="Arial" panose="020B0604020202020204" pitchFamily="34" charset="0"/>
              </a:rPr>
              <a:t>Meets with Frederic Douglas</a:t>
            </a:r>
          </a:p>
          <a:p>
            <a:pPr lvl="1"/>
            <a:r>
              <a:rPr lang="en-GB" sz="2600" dirty="0">
                <a:latin typeface="Arial" panose="020B0604020202020204" pitchFamily="34" charset="0"/>
                <a:cs typeface="Arial" panose="020B0604020202020204" pitchFamily="34" charset="0"/>
              </a:rPr>
              <a:t>Douglas wants extension of franchise</a:t>
            </a:r>
          </a:p>
          <a:p>
            <a:pPr lvl="1"/>
            <a:r>
              <a:rPr lang="en-GB" sz="2600" dirty="0">
                <a:latin typeface="Arial" panose="020B0604020202020204" pitchFamily="34" charset="0"/>
                <a:cs typeface="Arial" panose="020B0604020202020204" pitchFamily="34" charset="0"/>
              </a:rPr>
              <a:t>Johnson </a:t>
            </a:r>
            <a:r>
              <a:rPr lang="en-GB" sz="2600" dirty="0" smtClean="0">
                <a:latin typeface="Arial" panose="020B0604020202020204" pitchFamily="34" charset="0"/>
                <a:cs typeface="Arial" panose="020B0604020202020204" pitchFamily="34" charset="0"/>
              </a:rPr>
              <a:t>will undertake mass </a:t>
            </a:r>
            <a:r>
              <a:rPr lang="en-GB" sz="2600" dirty="0">
                <a:latin typeface="Arial" panose="020B0604020202020204" pitchFamily="34" charset="0"/>
                <a:cs typeface="Arial" panose="020B0604020202020204" pitchFamily="34" charset="0"/>
              </a:rPr>
              <a:t>deportation </a:t>
            </a:r>
            <a:r>
              <a:rPr lang="en-GB" sz="2600" dirty="0" smtClean="0">
                <a:latin typeface="Arial" panose="020B0604020202020204" pitchFamily="34" charset="0"/>
                <a:cs typeface="Arial" panose="020B0604020202020204" pitchFamily="34" charset="0"/>
              </a:rPr>
              <a:t>of blacks to Africa unless they comply with “Black Codes”</a:t>
            </a:r>
            <a:endParaRPr lang="en-GB" sz="2600" dirty="0">
              <a:latin typeface="Arial" panose="020B0604020202020204" pitchFamily="34" charset="0"/>
              <a:cs typeface="Arial" panose="020B0604020202020204" pitchFamily="34" charset="0"/>
            </a:endParaRPr>
          </a:p>
          <a:p>
            <a:pPr lvl="1"/>
            <a:r>
              <a:rPr lang="en-GB" sz="2600" dirty="0">
                <a:latin typeface="Arial" panose="020B0604020202020204" pitchFamily="34" charset="0"/>
                <a:cs typeface="Arial" panose="020B0604020202020204" pitchFamily="34" charset="0"/>
              </a:rPr>
              <a:t>Confides to aide “Those damned sons of bitches thought they had me in a trap! </a:t>
            </a:r>
            <a:r>
              <a:rPr lang="en-GB" sz="2900" b="1" dirty="0">
                <a:latin typeface="Arial" panose="020B0604020202020204" pitchFamily="34" charset="0"/>
                <a:cs typeface="Arial" panose="020B0604020202020204" pitchFamily="34" charset="0"/>
              </a:rPr>
              <a:t>I know that damned </a:t>
            </a:r>
            <a:r>
              <a:rPr lang="en-GB" sz="2900" b="1" dirty="0">
                <a:solidFill>
                  <a:schemeClr val="tx1"/>
                </a:solidFill>
                <a:latin typeface="Arial" panose="020B0604020202020204" pitchFamily="34" charset="0"/>
                <a:cs typeface="Arial" panose="020B0604020202020204" pitchFamily="34" charset="0"/>
                <a:hlinkClick r:id="rId2" tooltip="Frederick Douglass"/>
              </a:rPr>
              <a:t>Douglass</a:t>
            </a:r>
            <a:r>
              <a:rPr lang="en-GB" sz="2900" b="1" dirty="0">
                <a:latin typeface="Arial" panose="020B0604020202020204" pitchFamily="34" charset="0"/>
                <a:cs typeface="Arial" panose="020B0604020202020204" pitchFamily="34" charset="0"/>
              </a:rPr>
              <a:t>; he's just like any nigger</a:t>
            </a:r>
            <a:r>
              <a:rPr lang="en-GB" sz="2900" dirty="0">
                <a:latin typeface="Arial" panose="020B0604020202020204" pitchFamily="34" charset="0"/>
                <a:cs typeface="Arial" panose="020B0604020202020204" pitchFamily="34" charset="0"/>
              </a:rPr>
              <a:t>, and he would sooner cut a white man's throat than not</a:t>
            </a:r>
            <a:r>
              <a:rPr lang="en-GB" sz="2900" dirty="0" smtClean="0">
                <a:latin typeface="Arial" panose="020B0604020202020204" pitchFamily="34" charset="0"/>
                <a:cs typeface="Arial" panose="020B0604020202020204" pitchFamily="34" charset="0"/>
              </a:rPr>
              <a:t>.”</a:t>
            </a:r>
          </a:p>
          <a:p>
            <a:pPr lvl="1"/>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National tour during 1866 mid-terms to replace Radicals</a:t>
            </a:r>
          </a:p>
          <a:p>
            <a:pPr lvl="1"/>
            <a:r>
              <a:rPr lang="en-GB" sz="2800" dirty="0">
                <a:solidFill>
                  <a:srgbClr val="333333"/>
                </a:solidFill>
                <a:latin typeface="Arial" panose="020B0604020202020204" pitchFamily="34" charset="0"/>
                <a:cs typeface="Arial" panose="020B0604020202020204" pitchFamily="34" charset="0"/>
              </a:rPr>
              <a:t>“If blacks were given the right to vote, that would place every splay-footed, </a:t>
            </a:r>
            <a:r>
              <a:rPr lang="en-GB" sz="2800" dirty="0" smtClean="0">
                <a:solidFill>
                  <a:srgbClr val="333333"/>
                </a:solidFill>
                <a:latin typeface="Arial" panose="020B0604020202020204" pitchFamily="34" charset="0"/>
                <a:cs typeface="Arial" panose="020B0604020202020204" pitchFamily="34" charset="0"/>
              </a:rPr>
              <a:t>bandy-shanked</a:t>
            </a:r>
            <a:r>
              <a:rPr lang="en-GB" sz="2800" dirty="0">
                <a:solidFill>
                  <a:srgbClr val="333333"/>
                </a:solidFill>
                <a:latin typeface="Arial" panose="020B0604020202020204" pitchFamily="34" charset="0"/>
                <a:cs typeface="Arial" panose="020B0604020202020204" pitchFamily="34" charset="0"/>
              </a:rPr>
              <a:t>, hump-backed, thick-lipped, flat-nosed, woolly-headed, </a:t>
            </a:r>
            <a:r>
              <a:rPr lang="en-GB" sz="2800" dirty="0" smtClean="0">
                <a:solidFill>
                  <a:srgbClr val="333333"/>
                </a:solidFill>
                <a:latin typeface="Arial" panose="020B0604020202020204" pitchFamily="34" charset="0"/>
                <a:cs typeface="Arial" panose="020B0604020202020204" pitchFamily="34" charset="0"/>
              </a:rPr>
              <a:t>ebon-coloured </a:t>
            </a:r>
            <a:r>
              <a:rPr lang="en-GB" sz="2800" dirty="0">
                <a:solidFill>
                  <a:srgbClr val="333333"/>
                </a:solidFill>
                <a:latin typeface="Arial" panose="020B0604020202020204" pitchFamily="34" charset="0"/>
                <a:cs typeface="Arial" panose="020B0604020202020204" pitchFamily="34" charset="0"/>
              </a:rPr>
              <a:t>in the 	country upon an equality with the poor white man</a:t>
            </a:r>
            <a:r>
              <a:rPr lang="en-GB" sz="2800" dirty="0" smtClean="0">
                <a:solidFill>
                  <a:srgbClr val="333333"/>
                </a:solidFill>
                <a:latin typeface="Arial" panose="020B0604020202020204" pitchFamily="34" charset="0"/>
                <a:cs typeface="Arial" panose="020B0604020202020204" pitchFamily="34" charset="0"/>
              </a:rPr>
              <a:t>”</a:t>
            </a:r>
          </a:p>
          <a:p>
            <a:pPr lvl="1"/>
            <a:r>
              <a:rPr lang="en-GB" sz="2800" dirty="0" smtClean="0">
                <a:solidFill>
                  <a:srgbClr val="333333"/>
                </a:solidFill>
                <a:latin typeface="Arial" panose="020B0604020202020204" pitchFamily="34" charset="0"/>
                <a:cs typeface="Arial" panose="020B0604020202020204" pitchFamily="34" charset="0"/>
              </a:rPr>
              <a:t>Describes self as Moses to blacks …will deliver “Promised Land” if they accept subservience </a:t>
            </a:r>
          </a:p>
          <a:p>
            <a:pPr lvl="1"/>
            <a:r>
              <a:rPr lang="en-GB" sz="2800" dirty="0" smtClean="0">
                <a:solidFill>
                  <a:srgbClr val="333333"/>
                </a:solidFill>
                <a:latin typeface="Arial" panose="020B0604020202020204" pitchFamily="34" charset="0"/>
                <a:cs typeface="Arial" panose="020B0604020202020204" pitchFamily="34" charset="0"/>
              </a:rPr>
              <a:t>Responsibility of Whites in each state to decide life of blacks (“States Rights”</a:t>
            </a:r>
          </a:p>
          <a:p>
            <a:pPr marL="0" indent="0">
              <a:buNone/>
            </a:pPr>
            <a:r>
              <a:rPr lang="en-GB" dirty="0" smtClean="0"/>
              <a:t>          </a:t>
            </a:r>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Fires Head of War Department ( &amp; head of Freedman's Bureau)…breaks Tenure of Office Act</a:t>
            </a:r>
          </a:p>
          <a:p>
            <a:pPr marL="0" indent="0">
              <a:buNone/>
            </a:pPr>
            <a:endParaRPr lang="en-GB" dirty="0"/>
          </a:p>
        </p:txBody>
      </p:sp>
      <p:sp>
        <p:nvSpPr>
          <p:cNvPr id="4" name="Rectangle 3"/>
          <p:cNvSpPr/>
          <p:nvPr/>
        </p:nvSpPr>
        <p:spPr>
          <a:xfrm>
            <a:off x="1757608" y="3346918"/>
            <a:ext cx="10175311" cy="369332"/>
          </a:xfrm>
          <a:prstGeom prst="rect">
            <a:avLst/>
          </a:prstGeom>
        </p:spPr>
        <p:txBody>
          <a:bodyPr wrap="square">
            <a:spAutoFit/>
          </a:bodyPr>
          <a:lstStyle/>
          <a:p>
            <a:r>
              <a:rPr lang="en-GB" dirty="0" smtClean="0">
                <a:solidFill>
                  <a:srgbClr val="333333"/>
                </a:solidFill>
                <a:latin typeface="Open Sans"/>
              </a:rPr>
              <a:t>.</a:t>
            </a:r>
            <a:endParaRPr lang="en-GB" dirty="0"/>
          </a:p>
        </p:txBody>
      </p:sp>
      <p:sp>
        <p:nvSpPr>
          <p:cNvPr id="6" name="TextBox 5"/>
          <p:cNvSpPr txBox="1"/>
          <p:nvPr/>
        </p:nvSpPr>
        <p:spPr>
          <a:xfrm>
            <a:off x="2432032" y="6334780"/>
            <a:ext cx="8122736"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Impeached 1867….keeps Presidency by one vote</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73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365" y="249206"/>
            <a:ext cx="8911687" cy="1280890"/>
          </a:xfrm>
        </p:spPr>
        <p:txBody>
          <a:bodyPr/>
          <a:lstStyle/>
          <a:p>
            <a:pPr algn="ctr"/>
            <a:r>
              <a:rPr lang="en-GB" dirty="0" smtClean="0"/>
              <a:t>Election of 1868: the Candidates</a:t>
            </a:r>
            <a:endParaRPr lang="en-GB" dirty="0"/>
          </a:p>
        </p:txBody>
      </p:sp>
      <p:sp>
        <p:nvSpPr>
          <p:cNvPr id="3" name="Content Placeholder 2"/>
          <p:cNvSpPr>
            <a:spLocks noGrp="1"/>
          </p:cNvSpPr>
          <p:nvPr>
            <p:ph idx="1"/>
          </p:nvPr>
        </p:nvSpPr>
        <p:spPr>
          <a:xfrm>
            <a:off x="588475" y="1032547"/>
            <a:ext cx="11289671" cy="5585535"/>
          </a:xfrm>
        </p:spPr>
        <p:txBody>
          <a:bodyPr>
            <a:normAutofit/>
          </a:bodyPr>
          <a:lstStyle/>
          <a:p>
            <a:r>
              <a:rPr lang="en-GB" sz="2400" dirty="0" smtClean="0">
                <a:latin typeface="Arial" panose="020B0604020202020204" pitchFamily="34" charset="0"/>
                <a:cs typeface="Arial" panose="020B0604020202020204" pitchFamily="34" charset="0"/>
              </a:rPr>
              <a:t>Republicans </a:t>
            </a:r>
          </a:p>
          <a:p>
            <a:pPr lvl="1"/>
            <a:r>
              <a:rPr lang="en-GB" sz="2400" dirty="0" smtClean="0">
                <a:latin typeface="Arial" panose="020B0604020202020204" pitchFamily="34" charset="0"/>
                <a:cs typeface="Arial" panose="020B0604020202020204" pitchFamily="34" charset="0"/>
              </a:rPr>
              <a:t>Unanimously pick Ulysses Grant…civil war leader runs as “Radical Republican”</a:t>
            </a:r>
          </a:p>
          <a:p>
            <a:pPr lvl="1"/>
            <a:r>
              <a:rPr lang="en-GB" sz="2400" dirty="0" smtClean="0">
                <a:latin typeface="Arial" panose="020B0604020202020204" pitchFamily="34" charset="0"/>
                <a:cs typeface="Arial" panose="020B0604020202020204" pitchFamily="34" charset="0"/>
              </a:rPr>
              <a:t>Grant makes no public speeches</a:t>
            </a:r>
          </a:p>
          <a:p>
            <a:pPr lvl="1"/>
            <a:r>
              <a:rPr lang="en-GB" sz="2400" dirty="0" smtClean="0">
                <a:latin typeface="Arial" panose="020B0604020202020204" pitchFamily="34" charset="0"/>
                <a:cs typeface="Arial" panose="020B0604020202020204" pitchFamily="34" charset="0"/>
              </a:rPr>
              <a:t>Campaign peace and reconstruction of South</a:t>
            </a:r>
          </a:p>
          <a:p>
            <a:pPr lvl="1"/>
            <a:r>
              <a:rPr lang="en-GB" sz="2400" dirty="0" smtClean="0">
                <a:latin typeface="Arial" panose="020B0604020202020204" pitchFamily="34" charset="0"/>
                <a:cs typeface="Arial" panose="020B0604020202020204" pitchFamily="34" charset="0"/>
              </a:rPr>
              <a:t>Blacks vote across South for first time</a:t>
            </a:r>
          </a:p>
          <a:p>
            <a:pPr lvl="1"/>
            <a:endParaRPr lang="en-GB" dirty="0" smtClean="0"/>
          </a:p>
          <a:p>
            <a:r>
              <a:rPr lang="en-GB" sz="2400" dirty="0">
                <a:latin typeface="Arial" panose="020B0604020202020204" pitchFamily="34" charset="0"/>
                <a:cs typeface="Arial" panose="020B0604020202020204" pitchFamily="34" charset="0"/>
              </a:rPr>
              <a:t>Democrats</a:t>
            </a:r>
          </a:p>
          <a:p>
            <a:pPr lvl="1"/>
            <a:r>
              <a:rPr lang="en-GB" sz="2400" dirty="0">
                <a:latin typeface="Arial" panose="020B0604020202020204" pitchFamily="34" charset="0"/>
                <a:cs typeface="Arial" panose="020B0604020202020204" pitchFamily="34" charset="0"/>
              </a:rPr>
              <a:t>Dump Andrew Johnson</a:t>
            </a:r>
          </a:p>
          <a:p>
            <a:pPr lvl="1"/>
            <a:r>
              <a:rPr lang="en-GB" sz="2400" dirty="0">
                <a:latin typeface="Arial" panose="020B0604020202020204" pitchFamily="34" charset="0"/>
                <a:cs typeface="Arial" panose="020B0604020202020204" pitchFamily="34" charset="0"/>
              </a:rPr>
              <a:t>Texas, Virginia </a:t>
            </a:r>
          </a:p>
          <a:p>
            <a:pPr lvl="1"/>
            <a:r>
              <a:rPr lang="en-GB" sz="2400" dirty="0">
                <a:latin typeface="Arial" panose="020B0604020202020204" pitchFamily="34" charset="0"/>
                <a:cs typeface="Arial" panose="020B0604020202020204" pitchFamily="34" charset="0"/>
              </a:rPr>
              <a:t>Picks Governor of New York …run as “White Man’s Party”</a:t>
            </a:r>
          </a:p>
          <a:p>
            <a:pPr lvl="1"/>
            <a:endParaRPr lang="en-GB" dirty="0"/>
          </a:p>
        </p:txBody>
      </p:sp>
    </p:spTree>
    <p:extLst>
      <p:ext uri="{BB962C8B-B14F-4D97-AF65-F5344CB8AC3E}">
        <p14:creationId xmlns:p14="http://schemas.microsoft.com/office/powerpoint/2010/main" val="356061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447" y="104622"/>
            <a:ext cx="8911687" cy="1280890"/>
          </a:xfrm>
        </p:spPr>
        <p:txBody>
          <a:bodyPr/>
          <a:lstStyle/>
          <a:p>
            <a:r>
              <a:rPr lang="en-GB" dirty="0" smtClean="0"/>
              <a:t>Democrat 1868 Campaign</a:t>
            </a:r>
            <a:endParaRPr lang="en-GB" dirty="0"/>
          </a:p>
        </p:txBody>
      </p:sp>
      <p:pic>
        <p:nvPicPr>
          <p:cNvPr id="4" name="Picture 3"/>
          <p:cNvPicPr>
            <a:picLocks noChangeAspect="1"/>
          </p:cNvPicPr>
          <p:nvPr/>
        </p:nvPicPr>
        <p:blipFill>
          <a:blip r:embed="rId2"/>
          <a:stretch>
            <a:fillRect/>
          </a:stretch>
        </p:blipFill>
        <p:spPr>
          <a:xfrm>
            <a:off x="375809" y="814813"/>
            <a:ext cx="11475720" cy="5735370"/>
          </a:xfrm>
          <a:prstGeom prst="rect">
            <a:avLst/>
          </a:prstGeom>
        </p:spPr>
      </p:pic>
    </p:spTree>
    <p:extLst>
      <p:ext uri="{BB962C8B-B14F-4D97-AF65-F5344CB8AC3E}">
        <p14:creationId xmlns:p14="http://schemas.microsoft.com/office/powerpoint/2010/main" val="1123543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40" y="340646"/>
            <a:ext cx="9822117" cy="1280890"/>
          </a:xfrm>
        </p:spPr>
        <p:txBody>
          <a:bodyPr/>
          <a:lstStyle/>
          <a:p>
            <a:r>
              <a:rPr lang="en-GB" dirty="0" smtClean="0"/>
              <a:t>Democrat racist cartoons vs black suffrage</a:t>
            </a:r>
            <a:endParaRPr lang="en-GB" dirty="0"/>
          </a:p>
        </p:txBody>
      </p:sp>
      <p:pic>
        <p:nvPicPr>
          <p:cNvPr id="13314" name="Picture 2" descr="Racist Campaign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627632"/>
            <a:ext cx="11704320" cy="516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0612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213" y="230918"/>
            <a:ext cx="10126379" cy="1280890"/>
          </a:xfrm>
        </p:spPr>
        <p:txBody>
          <a:bodyPr/>
          <a:lstStyle/>
          <a:p>
            <a:r>
              <a:rPr lang="en-GB" dirty="0" smtClean="0"/>
              <a:t>Grant: Peace, Prosperity, Progress, decency</a:t>
            </a:r>
            <a:endParaRPr lang="en-GB" dirty="0"/>
          </a:p>
        </p:txBody>
      </p:sp>
      <p:pic>
        <p:nvPicPr>
          <p:cNvPr id="3074" name="Picture 2" descr="nast alleg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166" y="758952"/>
            <a:ext cx="11000106" cy="628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82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627" y="147145"/>
            <a:ext cx="8911687" cy="1280890"/>
          </a:xfrm>
        </p:spPr>
        <p:txBody>
          <a:bodyPr/>
          <a:lstStyle/>
          <a:p>
            <a:pPr algn="ctr"/>
            <a:r>
              <a:rPr lang="en-GB" dirty="0" smtClean="0"/>
              <a:t>Overview</a:t>
            </a:r>
            <a:endParaRPr lang="en-GB" dirty="0"/>
          </a:p>
        </p:txBody>
      </p:sp>
      <p:sp>
        <p:nvSpPr>
          <p:cNvPr id="3" name="Content Placeholder 2"/>
          <p:cNvSpPr>
            <a:spLocks noGrp="1"/>
          </p:cNvSpPr>
          <p:nvPr>
            <p:ph idx="1"/>
          </p:nvPr>
        </p:nvSpPr>
        <p:spPr>
          <a:xfrm>
            <a:off x="1665965" y="1155385"/>
            <a:ext cx="10253409" cy="4729414"/>
          </a:xfrm>
        </p:spPr>
        <p:txBody>
          <a:bodyPr>
            <a:noAutofit/>
          </a:bodyPr>
          <a:lstStyle/>
          <a:p>
            <a:r>
              <a:rPr lang="en-GB" sz="2800" dirty="0" smtClean="0">
                <a:latin typeface="Arial" panose="020B0604020202020204" pitchFamily="34" charset="0"/>
                <a:cs typeface="Arial" panose="020B0604020202020204" pitchFamily="34" charset="0"/>
              </a:rPr>
              <a:t>Lincoln assassination and its aftermath</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Reconstruction 1865-1868</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Radical Republican Reconstruction 1868-1877</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The New South 1877-1900</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History of history</a:t>
            </a:r>
          </a:p>
          <a:p>
            <a:endParaRPr lang="en-GB" sz="28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907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1" y="185198"/>
            <a:ext cx="10911839" cy="1280890"/>
          </a:xfrm>
        </p:spPr>
        <p:txBody>
          <a:bodyPr>
            <a:normAutofit fontScale="90000"/>
          </a:bodyPr>
          <a:lstStyle/>
          <a:p>
            <a:r>
              <a:rPr lang="en-GB" dirty="0" smtClean="0"/>
              <a:t>Republican election cartoon: Johnson, Irish immigrant, Southern soldier stamping on loyal black soldier</a:t>
            </a:r>
            <a:endParaRPr lang="en-GB" dirty="0"/>
          </a:p>
        </p:txBody>
      </p:sp>
      <p:pic>
        <p:nvPicPr>
          <p:cNvPr id="5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927" y="1429829"/>
            <a:ext cx="7048500" cy="542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3645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2029" y="422942"/>
            <a:ext cx="8911687" cy="1280890"/>
          </a:xfrm>
        </p:spPr>
        <p:txBody>
          <a:bodyPr/>
          <a:lstStyle/>
          <a:p>
            <a:r>
              <a:rPr lang="en-GB" dirty="0" smtClean="0"/>
              <a:t>Grant campaign…..appeal to honesty…</a:t>
            </a:r>
            <a:endParaRPr lang="en-GB" dirty="0"/>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984" y="1920241"/>
            <a:ext cx="10049256" cy="482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47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309" y="0"/>
            <a:ext cx="8911687" cy="1280890"/>
          </a:xfrm>
        </p:spPr>
        <p:txBody>
          <a:bodyPr/>
          <a:lstStyle/>
          <a:p>
            <a:r>
              <a:rPr lang="en-GB" smtClean="0"/>
              <a:t>1868 </a:t>
            </a:r>
            <a:r>
              <a:rPr lang="en-GB" dirty="0" smtClean="0"/>
              <a:t>Election Results</a:t>
            </a:r>
            <a:endParaRPr lang="en-GB" dirty="0"/>
          </a:p>
        </p:txBody>
      </p:sp>
      <p:pic>
        <p:nvPicPr>
          <p:cNvPr id="2050" name="Picture 2" descr="https://upload.wikimedia.org/wikipedia/commons/thumb/c/ce/ElectoralCollege1868.svg/348px-ElectoralCollege1868.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38" y="1161288"/>
            <a:ext cx="7817994" cy="58247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6942" y="688244"/>
            <a:ext cx="4341894" cy="1938992"/>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Grant wins 53% vote, vs</a:t>
            </a:r>
          </a:p>
          <a:p>
            <a:r>
              <a:rPr lang="en-GB" sz="2400" dirty="0" smtClean="0">
                <a:latin typeface="Arial" panose="020B0604020202020204" pitchFamily="34" charset="0"/>
                <a:cs typeface="Arial" panose="020B0604020202020204" pitchFamily="34" charset="0"/>
              </a:rPr>
              <a:t>47% Democrats, 217 electoral</a:t>
            </a:r>
          </a:p>
          <a:p>
            <a:r>
              <a:rPr lang="en-GB" sz="2400" dirty="0" smtClean="0">
                <a:latin typeface="Arial" panose="020B0604020202020204" pitchFamily="34" charset="0"/>
                <a:cs typeface="Arial" panose="020B0604020202020204" pitchFamily="34" charset="0"/>
              </a:rPr>
              <a:t>Votes vs 80)…majority of only </a:t>
            </a:r>
          </a:p>
          <a:p>
            <a:r>
              <a:rPr lang="en-GB" sz="2400" dirty="0" smtClean="0">
                <a:latin typeface="Arial" panose="020B0604020202020204" pitchFamily="34" charset="0"/>
                <a:cs typeface="Arial" panose="020B0604020202020204" pitchFamily="34" charset="0"/>
              </a:rPr>
              <a:t>300,000…5.7 million votes</a:t>
            </a:r>
          </a:p>
          <a:p>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942865" y="2556517"/>
            <a:ext cx="5112682"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Blacks able to vote across most</a:t>
            </a:r>
          </a:p>
          <a:p>
            <a:r>
              <a:rPr lang="en-GB" sz="2400" dirty="0">
                <a:latin typeface="Arial" panose="020B0604020202020204" pitchFamily="34" charset="0"/>
                <a:cs typeface="Arial" panose="020B0604020202020204" pitchFamily="34" charset="0"/>
              </a:rPr>
              <a:t>Of South…500,000 vote for </a:t>
            </a:r>
          </a:p>
          <a:p>
            <a:r>
              <a:rPr lang="en-GB" sz="2400" dirty="0">
                <a:latin typeface="Arial" panose="020B0604020202020204" pitchFamily="34" charset="0"/>
                <a:cs typeface="Arial" panose="020B0604020202020204" pitchFamily="34" charset="0"/>
              </a:rPr>
              <a:t>Republicans…wins Alabama, </a:t>
            </a:r>
          </a:p>
          <a:p>
            <a:r>
              <a:rPr lang="en-GB" sz="2400" dirty="0">
                <a:latin typeface="Arial" panose="020B0604020202020204" pitchFamily="34" charset="0"/>
                <a:cs typeface="Arial" panose="020B0604020202020204" pitchFamily="34" charset="0"/>
              </a:rPr>
              <a:t>Carolinas, Tennessee…and election</a:t>
            </a:r>
          </a:p>
        </p:txBody>
      </p:sp>
      <p:sp>
        <p:nvSpPr>
          <p:cNvPr id="6" name="TextBox 5"/>
          <p:cNvSpPr txBox="1"/>
          <p:nvPr/>
        </p:nvSpPr>
        <p:spPr>
          <a:xfrm>
            <a:off x="7834332" y="4312981"/>
            <a:ext cx="4357668"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Texas, Mississippi and Virginia</a:t>
            </a:r>
          </a:p>
          <a:p>
            <a:r>
              <a:rPr lang="en-GB" sz="2400" dirty="0">
                <a:latin typeface="Arial" panose="020B0604020202020204" pitchFamily="34" charset="0"/>
                <a:cs typeface="Arial" panose="020B0604020202020204" pitchFamily="34" charset="0"/>
              </a:rPr>
              <a:t>Not yet readmitted into union</a:t>
            </a:r>
          </a:p>
        </p:txBody>
      </p:sp>
      <p:sp>
        <p:nvSpPr>
          <p:cNvPr id="7" name="TextBox 6"/>
          <p:cNvSpPr txBox="1"/>
          <p:nvPr/>
        </p:nvSpPr>
        <p:spPr>
          <a:xfrm>
            <a:off x="7913586" y="5591511"/>
            <a:ext cx="4568879"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Grant &amp; Republicans dependent</a:t>
            </a:r>
          </a:p>
          <a:p>
            <a:r>
              <a:rPr lang="en-GB" sz="2400" dirty="0">
                <a:latin typeface="Arial" panose="020B0604020202020204" pitchFamily="34" charset="0"/>
                <a:cs typeface="Arial" panose="020B0604020202020204" pitchFamily="34" charset="0"/>
              </a:rPr>
              <a:t>On black vote…</a:t>
            </a:r>
          </a:p>
        </p:txBody>
      </p:sp>
    </p:spTree>
    <p:extLst>
      <p:ext uri="{BB962C8B-B14F-4D97-AF65-F5344CB8AC3E}">
        <p14:creationId xmlns:p14="http://schemas.microsoft.com/office/powerpoint/2010/main" val="231592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301" y="112046"/>
            <a:ext cx="8911687" cy="573754"/>
          </a:xfrm>
        </p:spPr>
        <p:txBody>
          <a:bodyPr>
            <a:normAutofit fontScale="90000"/>
          </a:bodyPr>
          <a:lstStyle/>
          <a:p>
            <a:pPr algn="ctr"/>
            <a:r>
              <a:rPr lang="en-GB" dirty="0" smtClean="0"/>
              <a:t>Ulysses Grant President 1869-1877 </a:t>
            </a:r>
            <a:endParaRPr lang="en-GB" dirty="0"/>
          </a:p>
        </p:txBody>
      </p:sp>
      <p:pic>
        <p:nvPicPr>
          <p:cNvPr id="614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39" y="1481328"/>
            <a:ext cx="6821297" cy="5376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3080" y="923544"/>
            <a:ext cx="5088252" cy="369332"/>
          </a:xfrm>
          <a:prstGeom prst="rect">
            <a:avLst/>
          </a:prstGeom>
          <a:noFill/>
        </p:spPr>
        <p:txBody>
          <a:bodyPr wrap="none" rtlCol="0">
            <a:spAutoFit/>
          </a:bodyPr>
          <a:lstStyle/>
          <a:p>
            <a:r>
              <a:rPr lang="en-GB" dirty="0" smtClean="0"/>
              <a:t>Grant aged 46…youngest President to date</a:t>
            </a:r>
            <a:endParaRPr lang="en-GB" dirty="0"/>
          </a:p>
        </p:txBody>
      </p:sp>
      <p:sp>
        <p:nvSpPr>
          <p:cNvPr id="5" name="TextBox 4"/>
          <p:cNvSpPr txBox="1"/>
          <p:nvPr/>
        </p:nvSpPr>
        <p:spPr>
          <a:xfrm>
            <a:off x="7223760" y="1042416"/>
            <a:ext cx="5321117" cy="1200329"/>
          </a:xfrm>
          <a:prstGeom prst="rect">
            <a:avLst/>
          </a:prstGeom>
          <a:noFill/>
        </p:spPr>
        <p:txBody>
          <a:bodyPr wrap="square" rtlCol="0">
            <a:spAutoFit/>
          </a:bodyPr>
          <a:lstStyle/>
          <a:p>
            <a:r>
              <a:rPr lang="en-GB" dirty="0" smtClean="0"/>
              <a:t>Supreme Union Commander</a:t>
            </a:r>
          </a:p>
          <a:p>
            <a:r>
              <a:rPr lang="en-GB" dirty="0" smtClean="0"/>
              <a:t>…failed businessman before/ after war</a:t>
            </a:r>
          </a:p>
          <a:p>
            <a:r>
              <a:rPr lang="en-GB" dirty="0" smtClean="0"/>
              <a:t>…places trust in affluent ‘friends’</a:t>
            </a:r>
          </a:p>
          <a:p>
            <a:endParaRPr lang="en-GB" dirty="0"/>
          </a:p>
        </p:txBody>
      </p:sp>
      <p:sp>
        <p:nvSpPr>
          <p:cNvPr id="6" name="TextBox 5"/>
          <p:cNvSpPr txBox="1"/>
          <p:nvPr/>
        </p:nvSpPr>
        <p:spPr>
          <a:xfrm>
            <a:off x="7296912" y="2231136"/>
            <a:ext cx="3820277" cy="923330"/>
          </a:xfrm>
          <a:prstGeom prst="rect">
            <a:avLst/>
          </a:prstGeom>
          <a:noFill/>
        </p:spPr>
        <p:txBody>
          <a:bodyPr wrap="none" rtlCol="0">
            <a:spAutoFit/>
          </a:bodyPr>
          <a:lstStyle/>
          <a:p>
            <a:r>
              <a:rPr lang="en-GB" dirty="0" smtClean="0"/>
              <a:t>Persuades France to abandon</a:t>
            </a:r>
          </a:p>
          <a:p>
            <a:r>
              <a:rPr lang="en-GB" dirty="0" smtClean="0"/>
              <a:t>Mexico…..troops leave, Emperor</a:t>
            </a:r>
          </a:p>
          <a:p>
            <a:r>
              <a:rPr lang="en-GB" dirty="0" smtClean="0"/>
              <a:t>Does not…pays price</a:t>
            </a:r>
          </a:p>
        </p:txBody>
      </p:sp>
      <p:sp>
        <p:nvSpPr>
          <p:cNvPr id="8" name="TextBox 7"/>
          <p:cNvSpPr txBox="1"/>
          <p:nvPr/>
        </p:nvSpPr>
        <p:spPr>
          <a:xfrm>
            <a:off x="7357872" y="3325368"/>
            <a:ext cx="3918060" cy="923330"/>
          </a:xfrm>
          <a:prstGeom prst="rect">
            <a:avLst/>
          </a:prstGeom>
          <a:noFill/>
        </p:spPr>
        <p:txBody>
          <a:bodyPr wrap="none" rtlCol="0">
            <a:spAutoFit/>
          </a:bodyPr>
          <a:lstStyle/>
          <a:p>
            <a:r>
              <a:rPr lang="en-GB" dirty="0" smtClean="0"/>
              <a:t>Negotiates settlement with Britain</a:t>
            </a:r>
          </a:p>
          <a:p>
            <a:r>
              <a:rPr lang="en-GB" dirty="0" smtClean="0"/>
              <a:t>For damages caused by ships</a:t>
            </a:r>
          </a:p>
          <a:p>
            <a:r>
              <a:rPr lang="en-GB" dirty="0" smtClean="0"/>
              <a:t>Built for Confederacy</a:t>
            </a:r>
          </a:p>
        </p:txBody>
      </p:sp>
      <p:sp>
        <p:nvSpPr>
          <p:cNvPr id="9" name="TextBox 8"/>
          <p:cNvSpPr txBox="1"/>
          <p:nvPr/>
        </p:nvSpPr>
        <p:spPr>
          <a:xfrm>
            <a:off x="7327392" y="4511040"/>
            <a:ext cx="4193777" cy="923330"/>
          </a:xfrm>
          <a:prstGeom prst="rect">
            <a:avLst/>
          </a:prstGeom>
          <a:noFill/>
        </p:spPr>
        <p:txBody>
          <a:bodyPr wrap="none" rtlCol="0">
            <a:spAutoFit/>
          </a:bodyPr>
          <a:lstStyle/>
          <a:p>
            <a:r>
              <a:rPr lang="en-GB" dirty="0" smtClean="0"/>
              <a:t>Passes “Klu Klux Klan Act” use army</a:t>
            </a:r>
          </a:p>
          <a:p>
            <a:r>
              <a:rPr lang="en-GB" dirty="0" smtClean="0"/>
              <a:t>to crush Organisation, 500 arrested, </a:t>
            </a:r>
          </a:p>
          <a:p>
            <a:r>
              <a:rPr lang="en-GB" dirty="0" smtClean="0"/>
              <a:t>…disbanded</a:t>
            </a:r>
          </a:p>
        </p:txBody>
      </p:sp>
      <p:sp>
        <p:nvSpPr>
          <p:cNvPr id="7" name="TextBox 6"/>
          <p:cNvSpPr txBox="1"/>
          <p:nvPr/>
        </p:nvSpPr>
        <p:spPr>
          <a:xfrm>
            <a:off x="7360920" y="5504688"/>
            <a:ext cx="3033203" cy="369332"/>
          </a:xfrm>
          <a:prstGeom prst="rect">
            <a:avLst/>
          </a:prstGeom>
          <a:noFill/>
        </p:spPr>
        <p:txBody>
          <a:bodyPr wrap="none" rtlCol="0">
            <a:spAutoFit/>
          </a:bodyPr>
          <a:lstStyle/>
          <a:p>
            <a:r>
              <a:rPr lang="en-GB" dirty="0" smtClean="0"/>
              <a:t>Integrates Postal Service,</a:t>
            </a:r>
            <a:endParaRPr lang="en-GB" dirty="0"/>
          </a:p>
        </p:txBody>
      </p:sp>
      <p:sp>
        <p:nvSpPr>
          <p:cNvPr id="3" name="TextBox 2"/>
          <p:cNvSpPr txBox="1"/>
          <p:nvPr/>
        </p:nvSpPr>
        <p:spPr>
          <a:xfrm>
            <a:off x="7387266" y="6021546"/>
            <a:ext cx="4913376" cy="923330"/>
          </a:xfrm>
          <a:prstGeom prst="rect">
            <a:avLst/>
          </a:prstGeom>
          <a:noFill/>
        </p:spPr>
        <p:txBody>
          <a:bodyPr wrap="square" rtlCol="0">
            <a:spAutoFit/>
          </a:bodyPr>
          <a:lstStyle/>
          <a:p>
            <a:r>
              <a:rPr lang="en-GB" dirty="0" smtClean="0"/>
              <a:t>Blacks enter national and local</a:t>
            </a:r>
          </a:p>
          <a:p>
            <a:r>
              <a:rPr lang="en-GB" dirty="0" smtClean="0"/>
              <a:t>Politics for the first time..14</a:t>
            </a:r>
            <a:r>
              <a:rPr lang="en-GB" baseline="30000" dirty="0" smtClean="0"/>
              <a:t>th</a:t>
            </a:r>
            <a:r>
              <a:rPr lang="en-GB" dirty="0" smtClean="0"/>
              <a:t>, 15</a:t>
            </a:r>
            <a:r>
              <a:rPr lang="en-GB" baseline="30000" dirty="0" smtClean="0"/>
              <a:t>th</a:t>
            </a:r>
            <a:r>
              <a:rPr lang="en-GB" dirty="0" smtClean="0"/>
              <a:t> Amendments approved</a:t>
            </a:r>
            <a:endParaRPr lang="en-GB" dirty="0"/>
          </a:p>
        </p:txBody>
      </p:sp>
    </p:spTree>
    <p:extLst>
      <p:ext uri="{BB962C8B-B14F-4D97-AF65-F5344CB8AC3E}">
        <p14:creationId xmlns:p14="http://schemas.microsoft.com/office/powerpoint/2010/main" val="13591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7"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426" y="3806222"/>
            <a:ext cx="8911687" cy="1280890"/>
          </a:xfrm>
        </p:spPr>
        <p:txBody>
          <a:bodyPr>
            <a:normAutofit/>
          </a:bodyPr>
          <a:lstStyle/>
          <a:p>
            <a:r>
              <a:rPr lang="en-GB" dirty="0" smtClean="0"/>
              <a:t>Radical Reconstruction 1868-187</a:t>
            </a:r>
            <a:endParaRPr lang="en-GB" dirty="0"/>
          </a:p>
        </p:txBody>
      </p:sp>
    </p:spTree>
    <p:extLst>
      <p:ext uri="{BB962C8B-B14F-4D97-AF65-F5344CB8AC3E}">
        <p14:creationId xmlns:p14="http://schemas.microsoft.com/office/powerpoint/2010/main" val="29141944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58" y="0"/>
            <a:ext cx="9852059" cy="1280890"/>
          </a:xfrm>
        </p:spPr>
        <p:txBody>
          <a:bodyPr/>
          <a:lstStyle/>
          <a:p>
            <a:pPr algn="ctr"/>
            <a:r>
              <a:rPr lang="en-GB" dirty="0" smtClean="0"/>
              <a:t>Black political representation 1868-1877</a:t>
            </a:r>
            <a:endParaRPr lang="en-GB" dirty="0"/>
          </a:p>
        </p:txBody>
      </p:sp>
      <p:sp>
        <p:nvSpPr>
          <p:cNvPr id="3" name="Content Placeholder 2"/>
          <p:cNvSpPr>
            <a:spLocks noGrp="1"/>
          </p:cNvSpPr>
          <p:nvPr>
            <p:ph idx="1"/>
          </p:nvPr>
        </p:nvSpPr>
        <p:spPr>
          <a:xfrm>
            <a:off x="913585" y="804371"/>
            <a:ext cx="11594592" cy="5179970"/>
          </a:xfrm>
        </p:spPr>
        <p:txBody>
          <a:bodyPr>
            <a:normAutofit fontScale="85000" lnSpcReduction="20000"/>
          </a:bodyPr>
          <a:lstStyle/>
          <a:p>
            <a:r>
              <a:rPr lang="en-GB" sz="2400" dirty="0" smtClean="0">
                <a:latin typeface="Arial" panose="020B0604020202020204" pitchFamily="34" charset="0"/>
                <a:cs typeface="Arial" panose="020B0604020202020204" pitchFamily="34" charset="0"/>
              </a:rPr>
              <a:t>National Government </a:t>
            </a:r>
          </a:p>
          <a:p>
            <a:pPr lvl="1"/>
            <a:r>
              <a:rPr lang="en-GB" sz="2400" dirty="0">
                <a:latin typeface="Arial" panose="020B0604020202020204" pitchFamily="34" charset="0"/>
                <a:cs typeface="Arial" panose="020B0604020202020204" pitchFamily="34" charset="0"/>
              </a:rPr>
              <a:t>2</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Senator (out of 80</a:t>
            </a: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7 Representatives ( out of 300</a:t>
            </a:r>
            <a:r>
              <a:rPr lang="en-GB" sz="2400" dirty="0" smtClean="0">
                <a:latin typeface="Arial" panose="020B0604020202020204" pitchFamily="34" charset="0"/>
                <a:cs typeface="Arial" panose="020B0604020202020204" pitchFamily="34" charset="0"/>
              </a:rPr>
              <a:t>)</a:t>
            </a:r>
          </a:p>
          <a:p>
            <a:pPr lvl="1"/>
            <a:r>
              <a:rPr lang="en-GB" sz="2400" dirty="0" smtClean="0">
                <a:latin typeface="Arial" panose="020B0604020202020204" pitchFamily="34" charset="0"/>
                <a:cs typeface="Arial" panose="020B0604020202020204" pitchFamily="34" charset="0"/>
              </a:rPr>
              <a:t>Literate, educated, articulate: Senator observed:  “</a:t>
            </a:r>
            <a:r>
              <a:rPr lang="en-GB" sz="2400" dirty="0">
                <a:latin typeface="Arial" panose="020B0604020202020204" pitchFamily="34" charset="0"/>
                <a:cs typeface="Arial" panose="020B0604020202020204" pitchFamily="34" charset="0"/>
              </a:rPr>
              <a:t>The </a:t>
            </a:r>
            <a:r>
              <a:rPr lang="en-GB" sz="2400" dirty="0" smtClean="0">
                <a:latin typeface="Arial" panose="020B0604020202020204" pitchFamily="34" charset="0"/>
                <a:cs typeface="Arial" panose="020B0604020202020204" pitchFamily="34" charset="0"/>
              </a:rPr>
              <a:t>coloured </a:t>
            </a:r>
            <a:r>
              <a:rPr lang="en-GB" sz="2400" dirty="0">
                <a:latin typeface="Arial" panose="020B0604020202020204" pitchFamily="34" charset="0"/>
                <a:cs typeface="Arial" panose="020B0604020202020204" pitchFamily="34" charset="0"/>
              </a:rPr>
              <a:t>men who took their seats in both Senate and House were as a rule studious, earnest, ambitious men, whose public conduct would be </a:t>
            </a:r>
            <a:r>
              <a:rPr lang="en-GB" sz="2400" dirty="0" smtClean="0">
                <a:latin typeface="Arial" panose="020B0604020202020204" pitchFamily="34" charset="0"/>
                <a:cs typeface="Arial" panose="020B0604020202020204" pitchFamily="34" charset="0"/>
              </a:rPr>
              <a:t>honourable </a:t>
            </a:r>
            <a:r>
              <a:rPr lang="en-GB" sz="2400" dirty="0">
                <a:latin typeface="Arial" panose="020B0604020202020204" pitchFamily="34" charset="0"/>
                <a:cs typeface="Arial" panose="020B0604020202020204" pitchFamily="34" charset="0"/>
              </a:rPr>
              <a:t>to any race."</a:t>
            </a:r>
            <a:r>
              <a:rPr lang="en-GB" sz="2400" baseline="30000" dirty="0">
                <a:latin typeface="Arial" panose="020B0604020202020204" pitchFamily="34" charset="0"/>
                <a:cs typeface="Arial" panose="020B0604020202020204" pitchFamily="34" charset="0"/>
                <a:hlinkClick r:id="rId2"/>
              </a:rPr>
              <a:t>[20</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Local Governments</a:t>
            </a:r>
          </a:p>
          <a:p>
            <a:pPr lvl="1"/>
            <a:r>
              <a:rPr lang="en-GB" sz="2400" dirty="0">
                <a:latin typeface="Arial" panose="020B0604020202020204" pitchFamily="34" charset="0"/>
                <a:cs typeface="Arial" panose="020B0604020202020204" pitchFamily="34" charset="0"/>
              </a:rPr>
              <a:t>Former Confederates prevented from voting</a:t>
            </a:r>
          </a:p>
          <a:p>
            <a:pPr lvl="1"/>
            <a:r>
              <a:rPr lang="en-GB" sz="2400" dirty="0">
                <a:latin typeface="Arial" panose="020B0604020202020204" pitchFamily="34" charset="0"/>
                <a:cs typeface="Arial" panose="020B0604020202020204" pitchFamily="34" charset="0"/>
              </a:rPr>
              <a:t>Alliance enfranchised freedmen, white unionists</a:t>
            </a:r>
          </a:p>
          <a:p>
            <a:pPr lvl="1"/>
            <a:r>
              <a:rPr lang="en-GB" sz="2400" dirty="0">
                <a:latin typeface="Arial" panose="020B0604020202020204" pitchFamily="34" charset="0"/>
                <a:cs typeface="Arial" panose="020B0604020202020204" pitchFamily="34" charset="0"/>
              </a:rPr>
              <a:t>Blacks assume control of state legislatures in Carolinas, Mississippi, Alabama, Georgia, Virginia</a:t>
            </a:r>
          </a:p>
          <a:p>
            <a:pPr lvl="2"/>
            <a:r>
              <a:rPr lang="en-GB" sz="2400" dirty="0">
                <a:latin typeface="Arial" panose="020B0604020202020204" pitchFamily="34" charset="0"/>
                <a:cs typeface="Arial" panose="020B0604020202020204" pitchFamily="34" charset="0"/>
              </a:rPr>
              <a:t>Introduced public education systems…for first time for poor whites and blacks, </a:t>
            </a:r>
          </a:p>
          <a:p>
            <a:pPr lvl="2"/>
            <a:r>
              <a:rPr lang="en-GB" sz="2400" dirty="0">
                <a:latin typeface="Arial" panose="020B0604020202020204" pitchFamily="34" charset="0"/>
                <a:cs typeface="Arial" panose="020B0604020202020204" pitchFamily="34" charset="0"/>
              </a:rPr>
              <a:t>Civil rights,  infrastructure improvements</a:t>
            </a:r>
          </a:p>
          <a:p>
            <a:pPr lvl="2"/>
            <a:r>
              <a:rPr lang="en-GB" sz="2400" dirty="0">
                <a:latin typeface="Arial" panose="020B0604020202020204" pitchFamily="34" charset="0"/>
                <a:cs typeface="Arial" panose="020B0604020202020204" pitchFamily="34" charset="0"/>
              </a:rPr>
              <a:t>Many illiterate, attend sessions with sons reading for them, ill prepared and naive</a:t>
            </a:r>
          </a:p>
          <a:p>
            <a:pPr marL="457200" lvl="1" indent="0">
              <a:buNone/>
            </a:pPr>
            <a:endParaRPr lang="en-GB" dirty="0"/>
          </a:p>
          <a:p>
            <a:pPr lvl="1"/>
            <a:endParaRPr lang="en-GB" dirty="0" smtClean="0"/>
          </a:p>
          <a:p>
            <a:pPr lvl="1"/>
            <a:endParaRPr lang="en-GB" dirty="0"/>
          </a:p>
          <a:p>
            <a:pPr lvl="1"/>
            <a:endParaRPr lang="en-GB" dirty="0"/>
          </a:p>
        </p:txBody>
      </p:sp>
      <p:sp>
        <p:nvSpPr>
          <p:cNvPr id="4" name="TextBox 3"/>
          <p:cNvSpPr txBox="1"/>
          <p:nvPr/>
        </p:nvSpPr>
        <p:spPr>
          <a:xfrm>
            <a:off x="2037028" y="6077686"/>
            <a:ext cx="8220548" cy="707886"/>
          </a:xfrm>
          <a:prstGeom prst="rect">
            <a:avLst/>
          </a:prstGeom>
          <a:solidFill>
            <a:schemeClr val="bg1"/>
          </a:solidFill>
        </p:spPr>
        <p:txBody>
          <a:bodyPr wrap="square" rtlCol="0">
            <a:spAutoFit/>
          </a:bodyPr>
          <a:lstStyle/>
          <a:p>
            <a:r>
              <a:rPr lang="en-GB" sz="2000" dirty="0" smtClean="0">
                <a:latin typeface="Arial" panose="020B0604020202020204" pitchFamily="34" charset="0"/>
                <a:cs typeface="Arial" panose="020B0604020202020204" pitchFamily="34" charset="0"/>
              </a:rPr>
              <a:t>Dramatically increase property taxes to fund schools, libraries, railways</a:t>
            </a:r>
          </a:p>
          <a:p>
            <a:r>
              <a:rPr lang="en-GB" sz="2000" dirty="0" smtClean="0">
                <a:latin typeface="Arial" panose="020B0604020202020204" pitchFamily="34" charset="0"/>
                <a:cs typeface="Arial" panose="020B0604020202020204" pitchFamily="34" charset="0"/>
              </a:rPr>
              <a:t>…..Southern culture low tax, small government</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64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58934"/>
            <a:ext cx="8911687" cy="1280890"/>
          </a:xfrm>
        </p:spPr>
        <p:txBody>
          <a:bodyPr/>
          <a:lstStyle/>
          <a:p>
            <a:r>
              <a:rPr lang="en-GB" dirty="0" smtClean="0"/>
              <a:t>Blacks voting in New Orleans</a:t>
            </a:r>
            <a:endParaRPr lang="en-GB" dirty="0"/>
          </a:p>
        </p:txBody>
      </p:sp>
      <p:pic>
        <p:nvPicPr>
          <p:cNvPr id="819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 y="978408"/>
            <a:ext cx="12091415" cy="587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055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501" y="157766"/>
            <a:ext cx="10181243" cy="1280890"/>
          </a:xfrm>
        </p:spPr>
        <p:txBody>
          <a:bodyPr/>
          <a:lstStyle/>
          <a:p>
            <a:r>
              <a:rPr lang="en-GB" dirty="0" smtClean="0"/>
              <a:t>First black voting….Johnson looking on..</a:t>
            </a:r>
            <a:endParaRPr lang="en-GB" dirty="0"/>
          </a:p>
        </p:txBody>
      </p:sp>
      <p:pic>
        <p:nvPicPr>
          <p:cNvPr id="16386" name="Picture 2" descr="The Black V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09675"/>
            <a:ext cx="11823192" cy="564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191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375" y="458793"/>
            <a:ext cx="8911687" cy="1280890"/>
          </a:xfrm>
        </p:spPr>
        <p:txBody>
          <a:bodyPr/>
          <a:lstStyle/>
          <a:p>
            <a:pPr algn="ctr"/>
            <a:r>
              <a:rPr lang="en-GB" dirty="0" smtClean="0"/>
              <a:t>Blacks in Congress! </a:t>
            </a:r>
            <a:endParaRPr lang="en-GB" dirty="0"/>
          </a:p>
        </p:txBody>
      </p:sp>
      <p:pic>
        <p:nvPicPr>
          <p:cNvPr id="11266" name="Picture 2" descr="First African-American Sena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02" y="1417320"/>
            <a:ext cx="11640185" cy="544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284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143" y="221774"/>
            <a:ext cx="9892461" cy="1280890"/>
          </a:xfrm>
        </p:spPr>
        <p:txBody>
          <a:bodyPr/>
          <a:lstStyle/>
          <a:p>
            <a:r>
              <a:rPr lang="en-GB" dirty="0" smtClean="0"/>
              <a:t>Black Senator taking oath (gallery packed)</a:t>
            </a:r>
            <a:endParaRPr lang="en-GB" dirty="0"/>
          </a:p>
        </p:txBody>
      </p:sp>
      <p:pic>
        <p:nvPicPr>
          <p:cNvPr id="14338" name="Picture 2" descr="Hiram Rev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02" y="932688"/>
            <a:ext cx="11512169" cy="609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700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560" y="191105"/>
            <a:ext cx="8911687" cy="1280890"/>
          </a:xfrm>
        </p:spPr>
        <p:txBody>
          <a:bodyPr/>
          <a:lstStyle/>
          <a:p>
            <a:pPr algn="ctr"/>
            <a:r>
              <a:rPr lang="en-GB" dirty="0" smtClean="0"/>
              <a:t>The Conspiracy</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20" y="1524000"/>
            <a:ext cx="5593583" cy="50764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85586" y="1250523"/>
            <a:ext cx="6306414" cy="923330"/>
          </a:xfrm>
          <a:prstGeom prst="rect">
            <a:avLst/>
          </a:prstGeom>
          <a:noFill/>
        </p:spPr>
        <p:txBody>
          <a:bodyPr wrap="square" rtlCol="0">
            <a:spAutoFit/>
          </a:bodyPr>
          <a:lstStyle/>
          <a:p>
            <a:r>
              <a:rPr lang="en-GB" dirty="0" smtClean="0"/>
              <a:t>Family of successful actors. Edwin Booth brother more well known…John jealous of his success</a:t>
            </a:r>
          </a:p>
          <a:p>
            <a:endParaRPr lang="en-GB" dirty="0" smtClean="0"/>
          </a:p>
        </p:txBody>
      </p:sp>
      <p:sp>
        <p:nvSpPr>
          <p:cNvPr id="3" name="TextBox 2"/>
          <p:cNvSpPr txBox="1"/>
          <p:nvPr/>
        </p:nvSpPr>
        <p:spPr>
          <a:xfrm>
            <a:off x="2299580" y="1158844"/>
            <a:ext cx="2180405" cy="369332"/>
          </a:xfrm>
          <a:prstGeom prst="rect">
            <a:avLst/>
          </a:prstGeom>
          <a:noFill/>
        </p:spPr>
        <p:txBody>
          <a:bodyPr wrap="none" rtlCol="0">
            <a:spAutoFit/>
          </a:bodyPr>
          <a:lstStyle/>
          <a:p>
            <a:r>
              <a:rPr lang="en-GB" dirty="0" smtClean="0"/>
              <a:t>John Wilkes Booth</a:t>
            </a:r>
            <a:endParaRPr lang="en-GB" dirty="0"/>
          </a:p>
        </p:txBody>
      </p:sp>
      <p:sp>
        <p:nvSpPr>
          <p:cNvPr id="5" name="TextBox 4"/>
          <p:cNvSpPr txBox="1"/>
          <p:nvPr/>
        </p:nvSpPr>
        <p:spPr>
          <a:xfrm>
            <a:off x="5886423" y="2169398"/>
            <a:ext cx="5424883" cy="923330"/>
          </a:xfrm>
          <a:prstGeom prst="rect">
            <a:avLst/>
          </a:prstGeom>
          <a:noFill/>
        </p:spPr>
        <p:txBody>
          <a:bodyPr wrap="none" rtlCol="0">
            <a:spAutoFit/>
          </a:bodyPr>
          <a:lstStyle/>
          <a:p>
            <a:r>
              <a:rPr lang="en-GB" dirty="0" smtClean="0"/>
              <a:t>Stays at boarding house in Washington</a:t>
            </a:r>
          </a:p>
          <a:p>
            <a:r>
              <a:rPr lang="en-GB" dirty="0" smtClean="0"/>
              <a:t>The proprietor Mary Serrat …all lodgers Couriers</a:t>
            </a:r>
          </a:p>
          <a:p>
            <a:r>
              <a:rPr lang="en-GB" dirty="0" smtClean="0"/>
              <a:t>Passing messages to/ from Confederate Army</a:t>
            </a:r>
            <a:endParaRPr lang="en-GB" dirty="0"/>
          </a:p>
        </p:txBody>
      </p:sp>
      <p:sp>
        <p:nvSpPr>
          <p:cNvPr id="6" name="TextBox 5"/>
          <p:cNvSpPr txBox="1"/>
          <p:nvPr/>
        </p:nvSpPr>
        <p:spPr>
          <a:xfrm>
            <a:off x="5891505" y="3374757"/>
            <a:ext cx="6300495" cy="646331"/>
          </a:xfrm>
          <a:prstGeom prst="rect">
            <a:avLst/>
          </a:prstGeom>
          <a:noFill/>
        </p:spPr>
        <p:txBody>
          <a:bodyPr wrap="square" rtlCol="0">
            <a:spAutoFit/>
          </a:bodyPr>
          <a:lstStyle/>
          <a:p>
            <a:r>
              <a:rPr lang="en-GB" dirty="0" smtClean="0"/>
              <a:t>Booth and others plan to kidnap Lincoln during war.. to exchange for prisoners. Idea falls apart</a:t>
            </a:r>
            <a:endParaRPr lang="en-GB" dirty="0"/>
          </a:p>
        </p:txBody>
      </p:sp>
      <p:sp>
        <p:nvSpPr>
          <p:cNvPr id="9" name="TextBox 8"/>
          <p:cNvSpPr txBox="1"/>
          <p:nvPr/>
        </p:nvSpPr>
        <p:spPr>
          <a:xfrm>
            <a:off x="5977618" y="4268398"/>
            <a:ext cx="6219972" cy="1200329"/>
          </a:xfrm>
          <a:prstGeom prst="rect">
            <a:avLst/>
          </a:prstGeom>
          <a:noFill/>
        </p:spPr>
        <p:txBody>
          <a:bodyPr wrap="none" rtlCol="0">
            <a:spAutoFit/>
          </a:bodyPr>
          <a:lstStyle/>
          <a:p>
            <a:r>
              <a:rPr lang="en-GB" dirty="0" smtClean="0"/>
              <a:t>Lee surrenders…cause lost</a:t>
            </a:r>
          </a:p>
          <a:p>
            <a:r>
              <a:rPr lang="en-GB" dirty="0" smtClean="0"/>
              <a:t>Lincoln gives speech proposing giving “very intelligent</a:t>
            </a:r>
          </a:p>
          <a:p>
            <a:r>
              <a:rPr lang="en-GB" dirty="0" smtClean="0"/>
              <a:t>Blacks” plus those with military experience vote</a:t>
            </a:r>
          </a:p>
          <a:p>
            <a:r>
              <a:rPr lang="en-GB" dirty="0" smtClean="0"/>
              <a:t>……Booth “Something great must be done”</a:t>
            </a:r>
            <a:endParaRPr lang="en-GB" dirty="0"/>
          </a:p>
        </p:txBody>
      </p:sp>
      <p:sp>
        <p:nvSpPr>
          <p:cNvPr id="10" name="TextBox 9"/>
          <p:cNvSpPr txBox="1"/>
          <p:nvPr/>
        </p:nvSpPr>
        <p:spPr>
          <a:xfrm>
            <a:off x="6052178" y="5618145"/>
            <a:ext cx="6139822" cy="923330"/>
          </a:xfrm>
          <a:prstGeom prst="rect">
            <a:avLst/>
          </a:prstGeom>
          <a:noFill/>
        </p:spPr>
        <p:txBody>
          <a:bodyPr wrap="none" rtlCol="0">
            <a:spAutoFit/>
          </a:bodyPr>
          <a:lstStyle/>
          <a:p>
            <a:r>
              <a:rPr lang="en-GB" dirty="0" smtClean="0"/>
              <a:t>Group of 4 meet at Serrat’s boarding house in</a:t>
            </a:r>
          </a:p>
          <a:p>
            <a:r>
              <a:rPr lang="en-GB" dirty="0" smtClean="0"/>
              <a:t> Washington…decide to kill Lincoln, VP Johnson, and </a:t>
            </a:r>
          </a:p>
          <a:p>
            <a:r>
              <a:rPr lang="en-GB" dirty="0" smtClean="0"/>
              <a:t>Secretary of War at 10 pm night of April 14th</a:t>
            </a:r>
            <a:endParaRPr lang="en-GB" dirty="0"/>
          </a:p>
        </p:txBody>
      </p:sp>
    </p:spTree>
    <p:extLst>
      <p:ext uri="{BB962C8B-B14F-4D97-AF65-F5344CB8AC3E}">
        <p14:creationId xmlns:p14="http://schemas.microsoft.com/office/powerpoint/2010/main" val="386296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470" y="189544"/>
            <a:ext cx="11162922" cy="1280890"/>
          </a:xfrm>
        </p:spPr>
        <p:txBody>
          <a:bodyPr/>
          <a:lstStyle/>
          <a:p>
            <a:pPr algn="ctr"/>
            <a:r>
              <a:rPr lang="en-GB" dirty="0" smtClean="0"/>
              <a:t>Local Government ….South Carolina integrated” legislature (State 60% black)</a:t>
            </a:r>
            <a:endParaRPr lang="en-GB" dirty="0"/>
          </a:p>
        </p:txBody>
      </p:sp>
      <p:pic>
        <p:nvPicPr>
          <p:cNvPr id="7170" name="Picture 2" descr="Radical members of the first legislature after the war, South Carol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348966"/>
            <a:ext cx="11457431" cy="550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5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485" y="185198"/>
            <a:ext cx="8911687" cy="1280890"/>
          </a:xfrm>
        </p:spPr>
        <p:txBody>
          <a:bodyPr/>
          <a:lstStyle/>
          <a:p>
            <a:r>
              <a:rPr lang="en-GB" dirty="0" smtClean="0"/>
              <a:t>Presence in Southern civil life</a:t>
            </a:r>
            <a:endParaRPr lang="en-GB" dirty="0"/>
          </a:p>
        </p:txBody>
      </p:sp>
      <p:pic>
        <p:nvPicPr>
          <p:cNvPr id="15362" name="Picture 2" descr="Robert Ellio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106424"/>
            <a:ext cx="11274552" cy="587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1907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485" y="386366"/>
            <a:ext cx="8911687" cy="1280890"/>
          </a:xfrm>
        </p:spPr>
        <p:txBody>
          <a:bodyPr/>
          <a:lstStyle/>
          <a:p>
            <a:r>
              <a:rPr lang="en-GB" dirty="0" smtClean="0"/>
              <a:t>Blacks engage in civil society </a:t>
            </a:r>
            <a:endParaRPr lang="en-GB" dirty="0"/>
          </a:p>
        </p:txBody>
      </p:sp>
      <p:pic>
        <p:nvPicPr>
          <p:cNvPr id="17410" name="Picture 2" descr="Freedman Regi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90" y="1271016"/>
            <a:ext cx="10661778" cy="565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218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Robert Smalls  (1835-1913)</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83" y="1364932"/>
            <a:ext cx="7005082" cy="54930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63618" y="1608619"/>
            <a:ext cx="3903633" cy="1015663"/>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Born slave, rises to being </a:t>
            </a:r>
          </a:p>
          <a:p>
            <a:r>
              <a:rPr lang="en-GB" sz="2000" dirty="0" smtClean="0">
                <a:latin typeface="Arial" panose="020B0604020202020204" pitchFamily="34" charset="0"/>
                <a:cs typeface="Arial" panose="020B0604020202020204" pitchFamily="34" charset="0"/>
              </a:rPr>
              <a:t>Pilot of coastal ship. Conscripted</a:t>
            </a:r>
          </a:p>
          <a:p>
            <a:r>
              <a:rPr lang="en-GB" sz="2000" dirty="0" smtClean="0">
                <a:latin typeface="Arial" panose="020B0604020202020204" pitchFamily="34" charset="0"/>
                <a:cs typeface="Arial" panose="020B0604020202020204" pitchFamily="34" charset="0"/>
              </a:rPr>
              <a:t>Into Southern navy during war</a:t>
            </a:r>
            <a:endParaRPr lang="en-GB" sz="2000" dirty="0">
              <a:latin typeface="Arial" panose="020B0604020202020204" pitchFamily="34" charset="0"/>
              <a:cs typeface="Arial" panose="020B0604020202020204" pitchFamily="34" charset="0"/>
            </a:endParaRPr>
          </a:p>
        </p:txBody>
      </p:sp>
      <p:sp>
        <p:nvSpPr>
          <p:cNvPr id="6" name="TextBox 5"/>
          <p:cNvSpPr txBox="1"/>
          <p:nvPr/>
        </p:nvSpPr>
        <p:spPr>
          <a:xfrm>
            <a:off x="7860792" y="3219895"/>
            <a:ext cx="4187365" cy="163121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Commanders ship with wife</a:t>
            </a:r>
          </a:p>
          <a:p>
            <a:r>
              <a:rPr lang="en-GB" sz="2000" dirty="0">
                <a:latin typeface="Arial" panose="020B0604020202020204" pitchFamily="34" charset="0"/>
                <a:cs typeface="Arial" panose="020B0604020202020204" pitchFamily="34" charset="0"/>
              </a:rPr>
              <a:t>And children to Union lines</a:t>
            </a:r>
          </a:p>
          <a:p>
            <a:r>
              <a:rPr lang="en-GB" sz="2000" dirty="0">
                <a:latin typeface="Arial" panose="020B0604020202020204" pitchFamily="34" charset="0"/>
                <a:cs typeface="Arial" panose="020B0604020202020204" pitchFamily="34" charset="0"/>
              </a:rPr>
              <a:t>…fights 17 naval battles during war</a:t>
            </a:r>
          </a:p>
          <a:p>
            <a:r>
              <a:rPr lang="en-GB" sz="2000" dirty="0">
                <a:latin typeface="Arial" panose="020B0604020202020204" pitchFamily="34" charset="0"/>
                <a:cs typeface="Arial" panose="020B0604020202020204" pitchFamily="34" charset="0"/>
              </a:rPr>
              <a:t>…joins Republican party </a:t>
            </a:r>
          </a:p>
          <a:p>
            <a:r>
              <a:rPr lang="en-GB" sz="2000" dirty="0">
                <a:latin typeface="Arial" panose="020B0604020202020204" pitchFamily="34" charset="0"/>
                <a:cs typeface="Arial" panose="020B0604020202020204" pitchFamily="34" charset="0"/>
              </a:rPr>
              <a:t>….Carolina legislature  </a:t>
            </a:r>
          </a:p>
        </p:txBody>
      </p:sp>
      <p:sp>
        <p:nvSpPr>
          <p:cNvPr id="5" name="TextBox 4"/>
          <p:cNvSpPr txBox="1"/>
          <p:nvPr/>
        </p:nvSpPr>
        <p:spPr>
          <a:xfrm>
            <a:off x="7873980" y="5248927"/>
            <a:ext cx="4128502" cy="1323439"/>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Elected to Congress.. Serves 2</a:t>
            </a:r>
          </a:p>
          <a:p>
            <a:r>
              <a:rPr lang="en-GB" sz="2000" dirty="0">
                <a:latin typeface="Arial" panose="020B0604020202020204" pitchFamily="34" charset="0"/>
                <a:cs typeface="Arial" panose="020B0604020202020204" pitchFamily="34" charset="0"/>
              </a:rPr>
              <a:t>Terms….fights to retain occupation</a:t>
            </a:r>
          </a:p>
          <a:p>
            <a:r>
              <a:rPr lang="en-GB" sz="2000" dirty="0">
                <a:latin typeface="Arial" panose="020B0604020202020204" pitchFamily="34" charset="0"/>
                <a:cs typeface="Arial" panose="020B0604020202020204" pitchFamily="34" charset="0"/>
              </a:rPr>
              <a:t>Of South…open army to all races</a:t>
            </a:r>
          </a:p>
          <a:p>
            <a:r>
              <a:rPr lang="en-GB" sz="2000" dirty="0">
                <a:latin typeface="Arial" panose="020B0604020202020204" pitchFamily="34" charset="0"/>
                <a:cs typeface="Arial" panose="020B0604020202020204" pitchFamily="34" charset="0"/>
              </a:rPr>
              <a:t>….loses seat 1876</a:t>
            </a:r>
          </a:p>
        </p:txBody>
      </p:sp>
    </p:spTree>
    <p:extLst>
      <p:ext uri="{BB962C8B-B14F-4D97-AF65-F5344CB8AC3E}">
        <p14:creationId xmlns:p14="http://schemas.microsoft.com/office/powerpoint/2010/main" val="100475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221" y="0"/>
            <a:ext cx="8911687" cy="1280890"/>
          </a:xfrm>
        </p:spPr>
        <p:txBody>
          <a:bodyPr/>
          <a:lstStyle/>
          <a:p>
            <a:pPr algn="ctr"/>
            <a:r>
              <a:rPr lang="en-GB" dirty="0" smtClean="0"/>
              <a:t>Radical Reconstruction &amp; Southern Life</a:t>
            </a:r>
            <a:endParaRPr lang="en-GB" dirty="0"/>
          </a:p>
        </p:txBody>
      </p:sp>
      <p:sp>
        <p:nvSpPr>
          <p:cNvPr id="3" name="Content Placeholder 2"/>
          <p:cNvSpPr>
            <a:spLocks noGrp="1"/>
          </p:cNvSpPr>
          <p:nvPr>
            <p:ph idx="1"/>
          </p:nvPr>
        </p:nvSpPr>
        <p:spPr>
          <a:xfrm>
            <a:off x="1050202" y="588475"/>
            <a:ext cx="11241387" cy="6351007"/>
          </a:xfrm>
        </p:spPr>
        <p:txBody>
          <a:bodyPr>
            <a:normAutofit fontScale="70000" lnSpcReduction="20000"/>
          </a:bodyPr>
          <a:lstStyle/>
          <a:p>
            <a:r>
              <a:rPr lang="en-GB" sz="4000" dirty="0" smtClean="0">
                <a:latin typeface="Arial" panose="020B0604020202020204" pitchFamily="34" charset="0"/>
                <a:cs typeface="Arial" panose="020B0604020202020204" pitchFamily="34" charset="0"/>
              </a:rPr>
              <a:t>Change in ownership class</a:t>
            </a:r>
          </a:p>
          <a:p>
            <a:pPr lvl="1"/>
            <a:r>
              <a:rPr lang="en-GB" sz="2900" dirty="0" smtClean="0">
                <a:latin typeface="Arial" panose="020B0604020202020204" pitchFamily="34" charset="0"/>
                <a:cs typeface="Arial" panose="020B0604020202020204" pitchFamily="34" charset="0"/>
              </a:rPr>
              <a:t>Top 10% of Southern Society lost 90% of their wealth</a:t>
            </a:r>
          </a:p>
          <a:p>
            <a:pPr lvl="1"/>
            <a:r>
              <a:rPr lang="en-GB" sz="2900" dirty="0" smtClean="0">
                <a:latin typeface="Arial" panose="020B0604020202020204" pitchFamily="34" charset="0"/>
                <a:cs typeface="Arial" panose="020B0604020202020204" pitchFamily="34" charset="0"/>
              </a:rPr>
              <a:t>Replaced by middle level farmers…..and Northern investors (Carpet baggers)</a:t>
            </a:r>
          </a:p>
          <a:p>
            <a:endParaRPr lang="en-GB" sz="2800" dirty="0">
              <a:latin typeface="Arial" panose="020B0604020202020204" pitchFamily="34" charset="0"/>
              <a:cs typeface="Arial" panose="020B0604020202020204" pitchFamily="34" charset="0"/>
            </a:endParaRPr>
          </a:p>
          <a:p>
            <a:r>
              <a:rPr lang="en-GB" sz="4000" dirty="0" smtClean="0">
                <a:latin typeface="Arial" panose="020B0604020202020204" pitchFamily="34" charset="0"/>
                <a:cs typeface="Arial" panose="020B0604020202020204" pitchFamily="34" charset="0"/>
              </a:rPr>
              <a:t>Economic collapse </a:t>
            </a:r>
            <a:endParaRPr lang="en-GB" sz="2800" dirty="0" smtClean="0">
              <a:latin typeface="Arial" panose="020B0604020202020204" pitchFamily="34" charset="0"/>
              <a:cs typeface="Arial" panose="020B0604020202020204" pitchFamily="34" charset="0"/>
            </a:endParaRPr>
          </a:p>
          <a:p>
            <a:pPr lvl="1"/>
            <a:r>
              <a:rPr lang="en-GB" sz="2600" dirty="0" smtClean="0">
                <a:latin typeface="Arial" panose="020B0604020202020204" pitchFamily="34" charset="0"/>
                <a:cs typeface="Arial" panose="020B0604020202020204" pitchFamily="34" charset="0"/>
              </a:rPr>
              <a:t>Labour shortage post civil war….rising price of cotton</a:t>
            </a:r>
          </a:p>
          <a:p>
            <a:pPr lvl="1"/>
            <a:r>
              <a:rPr lang="en-GB" sz="2600" dirty="0" smtClean="0">
                <a:latin typeface="Arial" panose="020B0604020202020204" pitchFamily="34" charset="0"/>
                <a:cs typeface="Arial" panose="020B0604020202020204" pitchFamily="34" charset="0"/>
              </a:rPr>
              <a:t>Absence of money…Confederate $ worthless, gold/silver rare, limited supply of paper money (Greenbacks) </a:t>
            </a:r>
          </a:p>
          <a:p>
            <a:pPr lvl="1"/>
            <a:endParaRPr lang="en-GB" sz="2600" dirty="0" smtClean="0">
              <a:latin typeface="Arial" panose="020B0604020202020204" pitchFamily="34" charset="0"/>
              <a:cs typeface="Arial" panose="020B0604020202020204" pitchFamily="34" charset="0"/>
            </a:endParaRPr>
          </a:p>
          <a:p>
            <a:r>
              <a:rPr lang="en-GB" sz="4000" dirty="0" smtClean="0">
                <a:latin typeface="Arial" panose="020B0604020202020204" pitchFamily="34" charset="0"/>
                <a:cs typeface="Arial" panose="020B0604020202020204" pitchFamily="34" charset="0"/>
              </a:rPr>
              <a:t>Solutions ( Liberal Economic world) </a:t>
            </a:r>
            <a:endParaRPr lang="en-GB" sz="4000" dirty="0">
              <a:latin typeface="Arial" panose="020B0604020202020204" pitchFamily="34" charset="0"/>
              <a:cs typeface="Arial" panose="020B0604020202020204" pitchFamily="34" charset="0"/>
            </a:endParaRPr>
          </a:p>
          <a:p>
            <a:pPr lvl="1"/>
            <a:r>
              <a:rPr lang="en-GB" sz="3400" dirty="0" smtClean="0">
                <a:latin typeface="Arial" panose="020B0604020202020204" pitchFamily="34" charset="0"/>
                <a:cs typeface="Arial" panose="020B0604020202020204" pitchFamily="34" charset="0"/>
              </a:rPr>
              <a:t>Sharecropping</a:t>
            </a:r>
            <a:r>
              <a:rPr lang="en-GB" sz="2800" dirty="0" smtClean="0">
                <a:latin typeface="Arial" panose="020B0604020202020204" pitchFamily="34" charset="0"/>
                <a:cs typeface="Arial" panose="020B0604020202020204" pitchFamily="34" charset="0"/>
              </a:rPr>
              <a:t> </a:t>
            </a:r>
          </a:p>
          <a:p>
            <a:pPr lvl="2"/>
            <a:r>
              <a:rPr lang="en-GB" sz="2600" dirty="0" smtClean="0">
                <a:latin typeface="Arial" panose="020B0604020202020204" pitchFamily="34" charset="0"/>
                <a:cs typeface="Arial" panose="020B0604020202020204" pitchFamily="34" charset="0"/>
              </a:rPr>
              <a:t>Landowner provides tools, land, directs use of land, crops</a:t>
            </a:r>
          </a:p>
          <a:p>
            <a:pPr lvl="2"/>
            <a:r>
              <a:rPr lang="en-GB" sz="2600" dirty="0" smtClean="0">
                <a:latin typeface="Arial" panose="020B0604020202020204" pitchFamily="34" charset="0"/>
                <a:cs typeface="Arial" panose="020B0604020202020204" pitchFamily="34" charset="0"/>
              </a:rPr>
              <a:t>Freed </a:t>
            </a:r>
            <a:r>
              <a:rPr lang="en-GB" sz="2600" dirty="0">
                <a:latin typeface="Arial" panose="020B0604020202020204" pitchFamily="34" charset="0"/>
                <a:cs typeface="Arial" panose="020B0604020202020204" pitchFamily="34" charset="0"/>
              </a:rPr>
              <a:t>slaves </a:t>
            </a:r>
            <a:r>
              <a:rPr lang="en-GB" sz="2600" dirty="0" smtClean="0">
                <a:latin typeface="Arial" panose="020B0604020202020204" pitchFamily="34" charset="0"/>
                <a:cs typeface="Arial" panose="020B0604020202020204" pitchFamily="34" charset="0"/>
              </a:rPr>
              <a:t>provide labour</a:t>
            </a:r>
          </a:p>
          <a:p>
            <a:pPr lvl="2"/>
            <a:r>
              <a:rPr lang="en-GB" sz="2600" dirty="0" smtClean="0">
                <a:latin typeface="Arial" panose="020B0604020202020204" pitchFamily="34" charset="0"/>
                <a:cs typeface="Arial" panose="020B0604020202020204" pitchFamily="34" charset="0"/>
              </a:rPr>
              <a:t>Receive </a:t>
            </a:r>
            <a:r>
              <a:rPr lang="en-GB" sz="2600" dirty="0">
                <a:latin typeface="Arial" panose="020B0604020202020204" pitchFamily="34" charset="0"/>
                <a:cs typeface="Arial" panose="020B0604020202020204" pitchFamily="34" charset="0"/>
              </a:rPr>
              <a:t>% of crop when </a:t>
            </a:r>
            <a:r>
              <a:rPr lang="en-GB" sz="2600" dirty="0" smtClean="0">
                <a:latin typeface="Arial" panose="020B0604020202020204" pitchFamily="34" charset="0"/>
                <a:cs typeface="Arial" panose="020B0604020202020204" pitchFamily="34" charset="0"/>
              </a:rPr>
              <a:t>complete less cost of home, tools, support during year</a:t>
            </a:r>
            <a:endParaRPr lang="en-GB" sz="2600" dirty="0">
              <a:latin typeface="Arial" panose="020B0604020202020204" pitchFamily="34" charset="0"/>
              <a:cs typeface="Arial" panose="020B0604020202020204" pitchFamily="34" charset="0"/>
            </a:endParaRPr>
          </a:p>
          <a:p>
            <a:pPr lvl="1"/>
            <a:r>
              <a:rPr lang="en-GB" sz="3400" dirty="0">
                <a:latin typeface="Arial" panose="020B0604020202020204" pitchFamily="34" charset="0"/>
                <a:cs typeface="Arial" panose="020B0604020202020204" pitchFamily="34" charset="0"/>
              </a:rPr>
              <a:t>Tenant farming </a:t>
            </a:r>
          </a:p>
          <a:p>
            <a:pPr lvl="2"/>
            <a:r>
              <a:rPr lang="en-GB" sz="2600" dirty="0" smtClean="0">
                <a:latin typeface="Arial" panose="020B0604020202020204" pitchFamily="34" charset="0"/>
                <a:cs typeface="Arial" panose="020B0604020202020204" pitchFamily="34" charset="0"/>
              </a:rPr>
              <a:t>Tenant pays to rent land….loses</a:t>
            </a:r>
          </a:p>
          <a:p>
            <a:pPr lvl="2"/>
            <a:r>
              <a:rPr lang="en-GB" sz="2600" dirty="0" smtClean="0">
                <a:latin typeface="Arial" panose="020B0604020202020204" pitchFamily="34" charset="0"/>
                <a:cs typeface="Arial" panose="020B0604020202020204" pitchFamily="34" charset="0"/>
              </a:rPr>
              <a:t>Power returns to land owner….threat to remove lease if unproductive…..or political activity</a:t>
            </a:r>
          </a:p>
          <a:p>
            <a:pPr lvl="1"/>
            <a:endParaRPr lang="en-GB" sz="2800" dirty="0" smtClean="0">
              <a:latin typeface="Arial" panose="020B0604020202020204" pitchFamily="34" charset="0"/>
              <a:cs typeface="Arial" panose="020B0604020202020204" pitchFamily="34" charset="0"/>
            </a:endParaRPr>
          </a:p>
          <a:p>
            <a:pPr lvl="1"/>
            <a:endParaRPr lang="en-GB" dirty="0" smtClean="0"/>
          </a:p>
          <a:p>
            <a:endParaRPr lang="en-GB" dirty="0"/>
          </a:p>
          <a:p>
            <a:endParaRPr lang="en-GB" dirty="0" smtClean="0"/>
          </a:p>
          <a:p>
            <a:endParaRPr lang="en-GB" dirty="0" smtClean="0"/>
          </a:p>
          <a:p>
            <a:pPr marL="457200" lvl="1" indent="0">
              <a:buNone/>
            </a:pPr>
            <a:endParaRPr lang="en-GB" dirty="0"/>
          </a:p>
        </p:txBody>
      </p:sp>
    </p:spTree>
    <p:extLst>
      <p:ext uri="{BB962C8B-B14F-4D97-AF65-F5344CB8AC3E}">
        <p14:creationId xmlns:p14="http://schemas.microsoft.com/office/powerpoint/2010/main" val="290547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111" y="223856"/>
            <a:ext cx="10491215" cy="1280890"/>
          </a:xfrm>
        </p:spPr>
        <p:txBody>
          <a:bodyPr/>
          <a:lstStyle/>
          <a:p>
            <a:r>
              <a:rPr lang="en-GB" dirty="0" smtClean="0"/>
              <a:t>No longer King Cotton….race to the bottom</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4257020236"/>
              </p:ext>
            </p:extLst>
          </p:nvPr>
        </p:nvGraphicFramePr>
        <p:xfrm>
          <a:off x="579423" y="3924264"/>
          <a:ext cx="6108642" cy="2784353"/>
        </p:xfrm>
        <a:graphic>
          <a:graphicData uri="http://schemas.openxmlformats.org/drawingml/2006/table">
            <a:tbl>
              <a:tblPr firstRow="1" bandRow="1">
                <a:tableStyleId>{5940675A-B579-460E-94D1-54222C63F5DA}</a:tableStyleId>
              </a:tblPr>
              <a:tblGrid>
                <a:gridCol w="1548101">
                  <a:extLst>
                    <a:ext uri="{9D8B030D-6E8A-4147-A177-3AD203B41FA5}">
                      <a16:colId xmlns:a16="http://schemas.microsoft.com/office/drawing/2014/main" val="1122664225"/>
                    </a:ext>
                  </a:extLst>
                </a:gridCol>
                <a:gridCol w="1631867">
                  <a:extLst>
                    <a:ext uri="{9D8B030D-6E8A-4147-A177-3AD203B41FA5}">
                      <a16:colId xmlns:a16="http://schemas.microsoft.com/office/drawing/2014/main" val="2595802500"/>
                    </a:ext>
                  </a:extLst>
                </a:gridCol>
                <a:gridCol w="1689222">
                  <a:extLst>
                    <a:ext uri="{9D8B030D-6E8A-4147-A177-3AD203B41FA5}">
                      <a16:colId xmlns:a16="http://schemas.microsoft.com/office/drawing/2014/main" val="2682132905"/>
                    </a:ext>
                  </a:extLst>
                </a:gridCol>
                <a:gridCol w="1239452">
                  <a:extLst>
                    <a:ext uri="{9D8B030D-6E8A-4147-A177-3AD203B41FA5}">
                      <a16:colId xmlns:a16="http://schemas.microsoft.com/office/drawing/2014/main" val="3890547170"/>
                    </a:ext>
                  </a:extLst>
                </a:gridCol>
              </a:tblGrid>
              <a:tr h="619008">
                <a:tc>
                  <a:txBody>
                    <a:bodyPr/>
                    <a:lstStyle/>
                    <a:p>
                      <a:endParaRPr lang="en-GB" sz="16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Metric tons (000)</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Cultivated</a:t>
                      </a:r>
                      <a:r>
                        <a:rPr lang="en-GB" sz="1400" baseline="0" dirty="0" smtClean="0">
                          <a:latin typeface="Arial" panose="020B0604020202020204" pitchFamily="34" charset="0"/>
                          <a:cs typeface="Arial" panose="020B0604020202020204" pitchFamily="34" charset="0"/>
                        </a:rPr>
                        <a:t> area (000 hectares)</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Yield</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1952885"/>
                  </a:ext>
                </a:extLst>
              </a:tr>
              <a:tr h="433069">
                <a:tc>
                  <a:txBody>
                    <a:bodyPr/>
                    <a:lstStyle/>
                    <a:p>
                      <a:r>
                        <a:rPr lang="en-GB" sz="1600" dirty="0" smtClean="0">
                          <a:latin typeface="Arial" panose="020B0604020202020204" pitchFamily="34" charset="0"/>
                          <a:cs typeface="Arial" panose="020B0604020202020204" pitchFamily="34" charset="0"/>
                        </a:rPr>
                        <a:t>1860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871</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n/a</a:t>
                      </a:r>
                      <a:endParaRPr lang="en-GB" sz="1600" dirty="0">
                        <a:latin typeface="Arial" panose="020B0604020202020204" pitchFamily="34" charset="0"/>
                        <a:cs typeface="Arial" panose="020B0604020202020204" pitchFamily="34" charset="0"/>
                      </a:endParaRPr>
                    </a:p>
                  </a:txBody>
                  <a:tcPr/>
                </a:tc>
                <a:tc>
                  <a:txBody>
                    <a:bodyPr/>
                    <a:lstStyle/>
                    <a:p>
                      <a:pPr algn="ct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77198088"/>
                  </a:ext>
                </a:extLst>
              </a:tr>
              <a:tr h="433069">
                <a:tc>
                  <a:txBody>
                    <a:bodyPr/>
                    <a:lstStyle/>
                    <a:p>
                      <a:r>
                        <a:rPr lang="en-GB" sz="1600" dirty="0" smtClean="0">
                          <a:latin typeface="Arial" panose="020B0604020202020204" pitchFamily="34" charset="0"/>
                          <a:cs typeface="Arial" panose="020B0604020202020204" pitchFamily="34" charset="0"/>
                        </a:rPr>
                        <a:t>1870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987</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3,200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308</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56567832"/>
                  </a:ext>
                </a:extLst>
              </a:tr>
              <a:tr h="433069">
                <a:tc>
                  <a:txBody>
                    <a:bodyPr/>
                    <a:lstStyle/>
                    <a:p>
                      <a:r>
                        <a:rPr lang="en-GB" sz="1600" dirty="0" smtClean="0">
                          <a:latin typeface="Arial" panose="020B0604020202020204" pitchFamily="34" charset="0"/>
                          <a:cs typeface="Arial" panose="020B0604020202020204" pitchFamily="34" charset="0"/>
                        </a:rPr>
                        <a:t>1880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1,151</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6.700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171</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82031229"/>
                  </a:ext>
                </a:extLst>
              </a:tr>
              <a:tr h="433069">
                <a:tc>
                  <a:txBody>
                    <a:bodyPr/>
                    <a:lstStyle/>
                    <a:p>
                      <a:r>
                        <a:rPr lang="en-GB" sz="1600" dirty="0" smtClean="0">
                          <a:latin typeface="Arial" panose="020B0604020202020204" pitchFamily="34" charset="0"/>
                          <a:cs typeface="Arial" panose="020B0604020202020204" pitchFamily="34" charset="0"/>
                        </a:rPr>
                        <a:t>1890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1,700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8.700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195</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62202817"/>
                  </a:ext>
                </a:extLst>
              </a:tr>
              <a:tr h="433069">
                <a:tc>
                  <a:txBody>
                    <a:bodyPr/>
                    <a:lstStyle/>
                    <a:p>
                      <a:r>
                        <a:rPr lang="en-GB" sz="1600" dirty="0" smtClean="0">
                          <a:latin typeface="Arial" panose="020B0604020202020204" pitchFamily="34" charset="0"/>
                          <a:cs typeface="Arial" panose="020B0604020202020204" pitchFamily="34" charset="0"/>
                        </a:rPr>
                        <a:t>1900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2,300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10,100</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smtClean="0">
                          <a:latin typeface="Arial" panose="020B0604020202020204" pitchFamily="34" charset="0"/>
                          <a:cs typeface="Arial" panose="020B0604020202020204" pitchFamily="34" charset="0"/>
                        </a:rPr>
                        <a:t>227</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57693530"/>
                  </a:ext>
                </a:extLst>
              </a:tr>
            </a:tbl>
          </a:graphicData>
        </a:graphic>
      </p:graphicFrame>
      <p:sp>
        <p:nvSpPr>
          <p:cNvPr id="6" name="TextBox 5"/>
          <p:cNvSpPr txBox="1"/>
          <p:nvPr/>
        </p:nvSpPr>
        <p:spPr>
          <a:xfrm>
            <a:off x="615637" y="1249107"/>
            <a:ext cx="11793648" cy="2092881"/>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Cotton a “commodity” rice of cotton set by deman</a:t>
            </a:r>
            <a:r>
              <a:rPr lang="en-GB" sz="2800" dirty="0">
                <a:latin typeface="Arial" panose="020B0604020202020204" pitchFamily="34" charset="0"/>
                <a:cs typeface="Arial" panose="020B0604020202020204" pitchFamily="34" charset="0"/>
              </a:rPr>
              <a:t>d</a:t>
            </a:r>
            <a:r>
              <a:rPr lang="en-GB" sz="2800" dirty="0" smtClean="0">
                <a:latin typeface="Arial" panose="020B0604020202020204" pitchFamily="34" charset="0"/>
                <a:cs typeface="Arial" panose="020B0604020202020204" pitchFamily="34" charset="0"/>
              </a:rPr>
              <a:t> &amp; International and competition from Egypt and India…increase production during war</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The solution….maximise production, depress wages</a:t>
            </a:r>
          </a:p>
          <a:p>
            <a:endParaRPr lang="en-GB" dirty="0"/>
          </a:p>
        </p:txBody>
      </p:sp>
      <p:sp>
        <p:nvSpPr>
          <p:cNvPr id="7" name="TextBox 6"/>
          <p:cNvSpPr txBox="1"/>
          <p:nvPr/>
        </p:nvSpPr>
        <p:spPr>
          <a:xfrm>
            <a:off x="2209770" y="3524605"/>
            <a:ext cx="3818674" cy="369332"/>
          </a:xfrm>
          <a:prstGeom prst="rect">
            <a:avLst/>
          </a:prstGeom>
          <a:noFill/>
        </p:spPr>
        <p:txBody>
          <a:bodyPr wrap="none" rtlCol="0">
            <a:spAutoFit/>
          </a:bodyPr>
          <a:lstStyle/>
          <a:p>
            <a:r>
              <a:rPr lang="en-GB" dirty="0" smtClean="0"/>
              <a:t>US Cotton Production 1860-1900 </a:t>
            </a:r>
            <a:endParaRPr lang="en-GB" dirty="0"/>
          </a:p>
        </p:txBody>
      </p:sp>
      <p:sp>
        <p:nvSpPr>
          <p:cNvPr id="3" name="TextBox 2"/>
          <p:cNvSpPr txBox="1"/>
          <p:nvPr/>
        </p:nvSpPr>
        <p:spPr>
          <a:xfrm>
            <a:off x="7650178" y="3902044"/>
            <a:ext cx="4436198" cy="461665"/>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No significant increase in yield</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7650179" y="4934139"/>
            <a:ext cx="4565673"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Owners, tenants, sharecroppers</a:t>
            </a:r>
          </a:p>
          <a:p>
            <a:r>
              <a:rPr lang="en-GB" sz="2400" dirty="0">
                <a:latin typeface="Arial" panose="020B0604020202020204" pitchFamily="34" charset="0"/>
                <a:cs typeface="Arial" panose="020B0604020202020204" pitchFamily="34" charset="0"/>
              </a:rPr>
              <a:t>Condemned to rise/ fall based</a:t>
            </a:r>
          </a:p>
          <a:p>
            <a:r>
              <a:rPr lang="en-GB" sz="2400" dirty="0">
                <a:latin typeface="Arial" panose="020B0604020202020204" pitchFamily="34" charset="0"/>
                <a:cs typeface="Arial" panose="020B0604020202020204" pitchFamily="34" charset="0"/>
              </a:rPr>
              <a:t>On price fluctuations</a:t>
            </a:r>
          </a:p>
          <a:p>
            <a:r>
              <a:rPr lang="en-GB" sz="2400" dirty="0">
                <a:latin typeface="Arial" panose="020B0604020202020204" pitchFamily="34" charset="0"/>
                <a:cs typeface="Arial" panose="020B0604020202020204" pitchFamily="34" charset="0"/>
              </a:rPr>
              <a:t>….and there are many</a:t>
            </a:r>
          </a:p>
          <a:p>
            <a:r>
              <a:rPr lang="en-GB" sz="2400" dirty="0">
                <a:latin typeface="Arial" panose="020B0604020202020204" pitchFamily="34" charset="0"/>
                <a:cs typeface="Arial" panose="020B0604020202020204" pitchFamily="34" charset="0"/>
              </a:rPr>
              <a:t>…..not very “Kingly”</a:t>
            </a:r>
          </a:p>
        </p:txBody>
      </p:sp>
    </p:spTree>
    <p:extLst>
      <p:ext uri="{BB962C8B-B14F-4D97-AF65-F5344CB8AC3E}">
        <p14:creationId xmlns:p14="http://schemas.microsoft.com/office/powerpoint/2010/main" val="24587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397" y="313214"/>
            <a:ext cx="8911687" cy="1280890"/>
          </a:xfrm>
        </p:spPr>
        <p:txBody>
          <a:bodyPr/>
          <a:lstStyle/>
          <a:p>
            <a:pPr algn="ctr"/>
            <a:r>
              <a:rPr lang="en-GB" dirty="0" smtClean="0"/>
              <a:t>Life of Share cropper</a:t>
            </a:r>
            <a:endParaRPr lang="en-GB" dirty="0"/>
          </a:p>
        </p:txBody>
      </p:sp>
      <p:sp>
        <p:nvSpPr>
          <p:cNvPr id="3" name="Content Placeholder 2"/>
          <p:cNvSpPr>
            <a:spLocks noGrp="1"/>
          </p:cNvSpPr>
          <p:nvPr>
            <p:ph idx="1"/>
          </p:nvPr>
        </p:nvSpPr>
        <p:spPr>
          <a:xfrm>
            <a:off x="1491932" y="1298448"/>
            <a:ext cx="8915400" cy="4800600"/>
          </a:xfrm>
        </p:spPr>
        <p:txBody>
          <a:bodyPr>
            <a:normAutofit fontScale="92500" lnSpcReduction="10000"/>
          </a:bodyPr>
          <a:lstStyle/>
          <a:p>
            <a:r>
              <a:rPr lang="en-GB" dirty="0" smtClean="0"/>
              <a:t>Freed black/ poor white tied to land</a:t>
            </a:r>
          </a:p>
          <a:p>
            <a:pPr lvl="1"/>
            <a:r>
              <a:rPr lang="en-GB" dirty="0" smtClean="0"/>
              <a:t>Purchases from land owner stores for supplies/ food</a:t>
            </a:r>
          </a:p>
          <a:p>
            <a:pPr lvl="1"/>
            <a:r>
              <a:rPr lang="en-GB" dirty="0" smtClean="0"/>
              <a:t>Tenancy dependent on yield</a:t>
            </a:r>
          </a:p>
          <a:p>
            <a:pPr lvl="1"/>
            <a:r>
              <a:rPr lang="en-GB" dirty="0" smtClean="0"/>
              <a:t>Movement restricted….leaving estate = abandonment of contract</a:t>
            </a:r>
            <a:endParaRPr lang="en-GB" dirty="0"/>
          </a:p>
          <a:p>
            <a:pPr lvl="1"/>
            <a:endParaRPr lang="en-GB" dirty="0" smtClean="0"/>
          </a:p>
          <a:p>
            <a:r>
              <a:rPr lang="en-GB" dirty="0" smtClean="0"/>
              <a:t>Power of debt </a:t>
            </a:r>
          </a:p>
          <a:p>
            <a:pPr lvl="1"/>
            <a:r>
              <a:rPr lang="en-GB" dirty="0" smtClean="0"/>
              <a:t>Owners identify ‘listed merchants’ to value crop and set prices</a:t>
            </a:r>
          </a:p>
          <a:p>
            <a:pPr lvl="1"/>
            <a:r>
              <a:rPr lang="en-GB" dirty="0" smtClean="0"/>
              <a:t>Most </a:t>
            </a:r>
            <a:r>
              <a:rPr lang="en-GB" dirty="0"/>
              <a:t>freedmen illiterate, no access to law</a:t>
            </a:r>
          </a:p>
          <a:p>
            <a:pPr lvl="1"/>
            <a:r>
              <a:rPr lang="en-GB" dirty="0"/>
              <a:t>Debts set off to crop yields…data retained by owner</a:t>
            </a:r>
          </a:p>
          <a:p>
            <a:pPr lvl="1"/>
            <a:endParaRPr lang="en-GB" dirty="0"/>
          </a:p>
          <a:p>
            <a:r>
              <a:rPr lang="en-GB" dirty="0" smtClean="0"/>
              <a:t>Poor white vs free black</a:t>
            </a:r>
          </a:p>
          <a:p>
            <a:pPr lvl="1"/>
            <a:r>
              <a:rPr lang="en-GB" dirty="0" smtClean="0"/>
              <a:t>Poor whites lose jobs as overseers/middle men</a:t>
            </a:r>
          </a:p>
          <a:p>
            <a:pPr lvl="1"/>
            <a:r>
              <a:rPr lang="en-GB" dirty="0" smtClean="0"/>
              <a:t>Blacks in direct competition</a:t>
            </a:r>
          </a:p>
          <a:p>
            <a:pPr lvl="1"/>
            <a:r>
              <a:rPr lang="en-GB" dirty="0" smtClean="0"/>
              <a:t>Whites seek alliances with new owners…secret societies</a:t>
            </a:r>
          </a:p>
          <a:p>
            <a:pPr marL="457200" lvl="1" indent="0">
              <a:buNone/>
            </a:pPr>
            <a:endParaRPr lang="en-GB" dirty="0"/>
          </a:p>
        </p:txBody>
      </p:sp>
      <p:sp>
        <p:nvSpPr>
          <p:cNvPr id="4" name="TextBox 3"/>
          <p:cNvSpPr txBox="1"/>
          <p:nvPr/>
        </p:nvSpPr>
        <p:spPr>
          <a:xfrm>
            <a:off x="1636776" y="6488668"/>
            <a:ext cx="9073318" cy="369332"/>
          </a:xfrm>
          <a:prstGeom prst="rect">
            <a:avLst/>
          </a:prstGeom>
          <a:noFill/>
        </p:spPr>
        <p:txBody>
          <a:bodyPr wrap="none" rtlCol="0">
            <a:spAutoFit/>
          </a:bodyPr>
          <a:lstStyle/>
          <a:p>
            <a:r>
              <a:rPr lang="en-GB" dirty="0" smtClean="0"/>
              <a:t>Freed black status dependent on Army of Occupation and Freedmen’s bureau</a:t>
            </a:r>
          </a:p>
        </p:txBody>
      </p:sp>
    </p:spTree>
    <p:extLst>
      <p:ext uri="{BB962C8B-B14F-4D97-AF65-F5344CB8AC3E}">
        <p14:creationId xmlns:p14="http://schemas.microsoft.com/office/powerpoint/2010/main" val="36851924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053" y="368078"/>
            <a:ext cx="8911687" cy="1280890"/>
          </a:xfrm>
        </p:spPr>
        <p:txBody>
          <a:bodyPr/>
          <a:lstStyle/>
          <a:p>
            <a:r>
              <a:rPr lang="en-GB" dirty="0" smtClean="0"/>
              <a:t>Share cropping….ideal image</a:t>
            </a:r>
            <a:endParaRPr lang="en-GB" dirty="0"/>
          </a:p>
        </p:txBody>
      </p:sp>
      <p:pic>
        <p:nvPicPr>
          <p:cNvPr id="3074" name="Picture 2" descr="Sharecropper Plays The Banjo In The 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1113577"/>
            <a:ext cx="12198095" cy="574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1668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645" y="230918"/>
            <a:ext cx="8911687" cy="1280890"/>
          </a:xfrm>
        </p:spPr>
        <p:txBody>
          <a:bodyPr/>
          <a:lstStyle/>
          <a:p>
            <a:r>
              <a:rPr lang="en-GB" dirty="0" smtClean="0"/>
              <a:t>Sharecropping….reality</a:t>
            </a:r>
            <a:endParaRPr lang="en-GB" dirty="0"/>
          </a:p>
        </p:txBody>
      </p:sp>
      <p:pic>
        <p:nvPicPr>
          <p:cNvPr id="6146" name="Picture 2" descr="African Sharecrop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46" y="995881"/>
            <a:ext cx="11585321" cy="586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09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887" y="225757"/>
            <a:ext cx="8911687" cy="1280890"/>
          </a:xfrm>
        </p:spPr>
        <p:txBody>
          <a:bodyPr/>
          <a:lstStyle/>
          <a:p>
            <a:r>
              <a:rPr lang="en-GB" dirty="0" smtClean="0"/>
              <a:t>Share cropper home</a:t>
            </a:r>
            <a:endParaRPr lang="en-GB" dirty="0"/>
          </a:p>
        </p:txBody>
      </p:sp>
      <p:pic>
        <p:nvPicPr>
          <p:cNvPr id="2052" name="Picture 4" descr="Lady's Island Sharecrop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26" y="814812"/>
            <a:ext cx="11557889" cy="604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83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102" y="298185"/>
            <a:ext cx="8911687" cy="1280890"/>
          </a:xfrm>
        </p:spPr>
        <p:txBody>
          <a:bodyPr/>
          <a:lstStyle/>
          <a:p>
            <a:pPr algn="ctr"/>
            <a:r>
              <a:rPr lang="en-GB" dirty="0" smtClean="0"/>
              <a:t>Lincoln’s dream</a:t>
            </a:r>
            <a:endParaRPr lang="en-GB" dirty="0"/>
          </a:p>
        </p:txBody>
      </p:sp>
      <p:sp>
        <p:nvSpPr>
          <p:cNvPr id="4" name="Rectangle 3"/>
          <p:cNvSpPr/>
          <p:nvPr/>
        </p:nvSpPr>
        <p:spPr>
          <a:xfrm>
            <a:off x="1254996" y="1892945"/>
            <a:ext cx="9871295" cy="2246769"/>
          </a:xfrm>
          <a:prstGeom prst="rect">
            <a:avLst/>
          </a:prstGeom>
        </p:spPr>
        <p:txBody>
          <a:bodyPr wrap="square">
            <a:spAutoFit/>
          </a:bodyPr>
          <a:lstStyle/>
          <a:p>
            <a:r>
              <a:rPr lang="en-GB" sz="2000" dirty="0" smtClean="0">
                <a:solidFill>
                  <a:srgbClr val="202122"/>
                </a:solidFill>
                <a:latin typeface="Arial" panose="020B0604020202020204" pitchFamily="34" charset="0"/>
              </a:rPr>
              <a:t>As reported to an aide two nights before  “I </a:t>
            </a:r>
            <a:r>
              <a:rPr lang="en-GB" sz="2000" dirty="0">
                <a:solidFill>
                  <a:srgbClr val="202122"/>
                </a:solidFill>
                <a:latin typeface="Arial" panose="020B0604020202020204" pitchFamily="34" charset="0"/>
              </a:rPr>
              <a:t>kept on until I arrived at the </a:t>
            </a:r>
            <a:r>
              <a:rPr lang="en-GB" sz="2000" dirty="0">
                <a:solidFill>
                  <a:srgbClr val="3366CC"/>
                </a:solidFill>
                <a:latin typeface="Arial" panose="020B0604020202020204" pitchFamily="34" charset="0"/>
                <a:hlinkClick r:id="rId2" tooltip="East Room"/>
              </a:rPr>
              <a:t>East Room</a:t>
            </a:r>
            <a:r>
              <a:rPr lang="en-GB" sz="2000" dirty="0">
                <a:solidFill>
                  <a:srgbClr val="202122"/>
                </a:solidFill>
                <a:latin typeface="Arial" panose="020B0604020202020204" pitchFamily="34" charset="0"/>
              </a:rPr>
              <a:t>, which I entered. There I met with a sickening surprise. Before me was a </a:t>
            </a:r>
            <a:r>
              <a:rPr lang="en-GB" sz="2000" dirty="0">
                <a:solidFill>
                  <a:srgbClr val="3366CC"/>
                </a:solidFill>
                <a:latin typeface="Arial" panose="020B0604020202020204" pitchFamily="34" charset="0"/>
                <a:hlinkClick r:id="rId3" tooltip="Catafalque"/>
              </a:rPr>
              <a:t>catafalque</a:t>
            </a:r>
            <a:r>
              <a:rPr lang="en-GB" sz="2000" dirty="0">
                <a:solidFill>
                  <a:srgbClr val="202122"/>
                </a:solidFill>
                <a:latin typeface="Arial" panose="020B0604020202020204" pitchFamily="34" charset="0"/>
              </a:rPr>
              <a:t>, on which rested a corpse wrapped in funeral vestments. Around it were stationed soldiers who were acting as guards; and there was a throng of people, gazing mournfully upon the corpse, whose face was covered, others weeping pitifully. "Who is dead in the White House?" I demanded of one of the soldiers, "The President," was his answer; "he was killed by an assassin</a:t>
            </a:r>
            <a:r>
              <a:rPr lang="en-GB" dirty="0">
                <a:solidFill>
                  <a:srgbClr val="202122"/>
                </a:solidFill>
                <a:latin typeface="Arial" panose="020B0604020202020204" pitchFamily="34" charset="0"/>
              </a:rPr>
              <a:t>."</a:t>
            </a:r>
            <a:r>
              <a:rPr lang="en-GB" baseline="30000" dirty="0">
                <a:solidFill>
                  <a:srgbClr val="3366CC"/>
                </a:solidFill>
                <a:latin typeface="Arial" panose="020B0604020202020204" pitchFamily="34" charset="0"/>
                <a:hlinkClick r:id="rId4"/>
              </a:rPr>
              <a:t>[</a:t>
            </a:r>
            <a:r>
              <a:rPr lang="en-GB" baseline="30000" dirty="0" smtClean="0">
                <a:solidFill>
                  <a:srgbClr val="3366CC"/>
                </a:solidFill>
                <a:latin typeface="Arial" panose="020B0604020202020204" pitchFamily="34" charset="0"/>
                <a:hlinkClick r:id="rId4"/>
              </a:rPr>
              <a:t>21]</a:t>
            </a:r>
            <a:r>
              <a:rPr lang="en-GB" baseline="30000" dirty="0" smtClean="0">
                <a:solidFill>
                  <a:srgbClr val="3366CC"/>
                </a:solidFill>
                <a:latin typeface="Arial" panose="020B0604020202020204" pitchFamily="34" charset="0"/>
              </a:rPr>
              <a:t>d</a:t>
            </a:r>
            <a:endParaRPr lang="en-GB" dirty="0"/>
          </a:p>
        </p:txBody>
      </p:sp>
      <p:sp>
        <p:nvSpPr>
          <p:cNvPr id="3" name="TextBox 2"/>
          <p:cNvSpPr txBox="1"/>
          <p:nvPr/>
        </p:nvSpPr>
        <p:spPr>
          <a:xfrm>
            <a:off x="1233976" y="4819774"/>
            <a:ext cx="10474859" cy="1323439"/>
          </a:xfrm>
          <a:prstGeom prst="rect">
            <a:avLst/>
          </a:prstGeom>
          <a:noFill/>
        </p:spPr>
        <p:txBody>
          <a:bodyPr wrap="square" rtlCol="0">
            <a:spAutoFit/>
          </a:bodyPr>
          <a:lstStyle/>
          <a:p>
            <a:r>
              <a:rPr lang="en-GB" sz="2000" dirty="0">
                <a:solidFill>
                  <a:srgbClr val="202122"/>
                </a:solidFill>
                <a:latin typeface="Arial" panose="020B0604020202020204" pitchFamily="34" charset="0"/>
              </a:rPr>
              <a:t>Lincoln at theatre next to wife, General Grant, other members of cabinet &amp; wives…box seat</a:t>
            </a:r>
          </a:p>
          <a:p>
            <a:r>
              <a:rPr lang="en-GB" sz="2000" dirty="0">
                <a:solidFill>
                  <a:srgbClr val="202122"/>
                </a:solidFill>
                <a:latin typeface="Arial" panose="020B0604020202020204" pitchFamily="34" charset="0"/>
              </a:rPr>
              <a:t>…Booth enters theatre recognised and well known at theatre and no one </a:t>
            </a:r>
            <a:r>
              <a:rPr lang="en-GB" sz="2000" dirty="0" smtClean="0">
                <a:solidFill>
                  <a:srgbClr val="202122"/>
                </a:solidFill>
                <a:latin typeface="Arial" panose="020B0604020202020204" pitchFamily="34" charset="0"/>
              </a:rPr>
              <a:t>suspicious</a:t>
            </a:r>
            <a:endParaRPr lang="en-GB" sz="2000" dirty="0">
              <a:solidFill>
                <a:srgbClr val="202122"/>
              </a:solidFill>
              <a:latin typeface="Arial" panose="020B0604020202020204" pitchFamily="34" charset="0"/>
            </a:endParaRPr>
          </a:p>
          <a:p>
            <a:r>
              <a:rPr lang="en-GB" sz="2000" dirty="0">
                <a:solidFill>
                  <a:srgbClr val="202122"/>
                </a:solidFill>
                <a:latin typeface="Arial" panose="020B0604020202020204" pitchFamily="34" charset="0"/>
              </a:rPr>
              <a:t>…approaches door to theatre box….guard has gone next door for a drink</a:t>
            </a:r>
          </a:p>
          <a:p>
            <a:r>
              <a:rPr lang="en-GB" sz="2000" dirty="0">
                <a:solidFill>
                  <a:srgbClr val="202122"/>
                </a:solidFill>
                <a:latin typeface="Arial" panose="020B0604020202020204" pitchFamily="34" charset="0"/>
              </a:rPr>
              <a:t>…enters rear of theatre box </a:t>
            </a:r>
          </a:p>
        </p:txBody>
      </p:sp>
    </p:spTree>
    <p:extLst>
      <p:ext uri="{BB962C8B-B14F-4D97-AF65-F5344CB8AC3E}">
        <p14:creationId xmlns:p14="http://schemas.microsoft.com/office/powerpoint/2010/main" val="277195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473" y="99007"/>
            <a:ext cx="8911687" cy="1280890"/>
          </a:xfrm>
        </p:spPr>
        <p:txBody>
          <a:bodyPr/>
          <a:lstStyle/>
          <a:p>
            <a:pPr algn="ctr"/>
            <a:r>
              <a:rPr lang="en-GB" dirty="0" smtClean="0"/>
              <a:t>Carpetbaggers &amp; Scallywags</a:t>
            </a:r>
            <a:endParaRPr lang="en-GB" dirty="0"/>
          </a:p>
        </p:txBody>
      </p:sp>
      <p:pic>
        <p:nvPicPr>
          <p:cNvPr id="7172"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30" y="1059256"/>
            <a:ext cx="6409853" cy="5798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2528" y="841972"/>
            <a:ext cx="5329472" cy="923330"/>
          </a:xfrm>
          <a:prstGeom prst="rect">
            <a:avLst/>
          </a:prstGeom>
          <a:noFill/>
        </p:spPr>
        <p:txBody>
          <a:bodyPr wrap="square" rtlCol="0">
            <a:spAutoFit/>
          </a:bodyPr>
          <a:lstStyle/>
          <a:p>
            <a:r>
              <a:rPr lang="en-GB" dirty="0" smtClean="0"/>
              <a:t>Carpetbaggers: Northern businessmen, former Soldiers moved south to Transform economy: The South a “Better West”</a:t>
            </a:r>
          </a:p>
        </p:txBody>
      </p:sp>
      <p:sp>
        <p:nvSpPr>
          <p:cNvPr id="5" name="TextBox 4"/>
          <p:cNvSpPr txBox="1"/>
          <p:nvPr/>
        </p:nvSpPr>
        <p:spPr>
          <a:xfrm>
            <a:off x="6880632" y="1955549"/>
            <a:ext cx="5438116" cy="646331"/>
          </a:xfrm>
          <a:prstGeom prst="rect">
            <a:avLst/>
          </a:prstGeom>
          <a:noFill/>
        </p:spPr>
        <p:txBody>
          <a:bodyPr wrap="square" rtlCol="0">
            <a:spAutoFit/>
          </a:bodyPr>
          <a:lstStyle/>
          <a:p>
            <a:r>
              <a:rPr lang="en-GB" dirty="0" smtClean="0"/>
              <a:t>Includes thousands of Northern women teachers for Freedmen's schools</a:t>
            </a:r>
            <a:endParaRPr lang="en-GB" dirty="0"/>
          </a:p>
        </p:txBody>
      </p:sp>
      <p:sp>
        <p:nvSpPr>
          <p:cNvPr id="6" name="TextBox 5"/>
          <p:cNvSpPr txBox="1"/>
          <p:nvPr/>
        </p:nvSpPr>
        <p:spPr>
          <a:xfrm>
            <a:off x="6753885" y="4119327"/>
            <a:ext cx="5438115" cy="1754326"/>
          </a:xfrm>
          <a:prstGeom prst="rect">
            <a:avLst/>
          </a:prstGeom>
          <a:noFill/>
        </p:spPr>
        <p:txBody>
          <a:bodyPr wrap="square" rtlCol="0">
            <a:spAutoFit/>
          </a:bodyPr>
          <a:lstStyle/>
          <a:p>
            <a:r>
              <a:rPr lang="en-GB" dirty="0" smtClean="0"/>
              <a:t>Carpetbaggers, Scala wages, Freedmen and</a:t>
            </a:r>
          </a:p>
          <a:p>
            <a:r>
              <a:rPr lang="en-GB" dirty="0" smtClean="0"/>
              <a:t>Few white Unionists occupy leadership positions in local politics</a:t>
            </a:r>
          </a:p>
          <a:p>
            <a:r>
              <a:rPr lang="en-GB" dirty="0" smtClean="0"/>
              <a:t>….former Confederates banned</a:t>
            </a:r>
          </a:p>
          <a:p>
            <a:r>
              <a:rPr lang="en-GB" dirty="0" smtClean="0"/>
              <a:t>….new Railroads, public buildings, schools</a:t>
            </a:r>
          </a:p>
          <a:p>
            <a:r>
              <a:rPr lang="en-GB" dirty="0" smtClean="0"/>
              <a:t>…many good intentions</a:t>
            </a:r>
          </a:p>
        </p:txBody>
      </p:sp>
      <p:sp>
        <p:nvSpPr>
          <p:cNvPr id="7" name="TextBox 6"/>
          <p:cNvSpPr txBox="1"/>
          <p:nvPr/>
        </p:nvSpPr>
        <p:spPr>
          <a:xfrm>
            <a:off x="7043594" y="6111091"/>
            <a:ext cx="5104282" cy="646331"/>
          </a:xfrm>
          <a:prstGeom prst="rect">
            <a:avLst/>
          </a:prstGeom>
          <a:noFill/>
        </p:spPr>
        <p:txBody>
          <a:bodyPr wrap="none" rtlCol="0">
            <a:spAutoFit/>
          </a:bodyPr>
          <a:lstStyle/>
          <a:p>
            <a:r>
              <a:rPr lang="en-GB" dirty="0" smtClean="0"/>
              <a:t>Clash of cultures….northern</a:t>
            </a:r>
          </a:p>
          <a:p>
            <a:r>
              <a:rPr lang="en-GB" dirty="0" smtClean="0"/>
              <a:t>“Puritan Work ethic”….acceptance of taxes</a:t>
            </a:r>
            <a:endParaRPr lang="en-GB" dirty="0"/>
          </a:p>
        </p:txBody>
      </p:sp>
      <p:sp>
        <p:nvSpPr>
          <p:cNvPr id="8" name="TextBox 7"/>
          <p:cNvSpPr txBox="1"/>
          <p:nvPr/>
        </p:nvSpPr>
        <p:spPr>
          <a:xfrm>
            <a:off x="6781045" y="2770361"/>
            <a:ext cx="4182555" cy="1200329"/>
          </a:xfrm>
          <a:prstGeom prst="rect">
            <a:avLst/>
          </a:prstGeom>
          <a:noFill/>
        </p:spPr>
        <p:txBody>
          <a:bodyPr wrap="none" rtlCol="0">
            <a:spAutoFit/>
          </a:bodyPr>
          <a:lstStyle/>
          <a:p>
            <a:r>
              <a:rPr lang="en-GB" dirty="0" smtClean="0"/>
              <a:t>Scala wags (animal of no value)</a:t>
            </a:r>
          </a:p>
          <a:p>
            <a:r>
              <a:rPr lang="en-GB" dirty="0" smtClean="0"/>
              <a:t>Southern Unionists seek “new south”</a:t>
            </a:r>
          </a:p>
          <a:p>
            <a:r>
              <a:rPr lang="en-GB" dirty="0" smtClean="0"/>
              <a:t>20% white population </a:t>
            </a:r>
          </a:p>
          <a:p>
            <a:r>
              <a:rPr lang="en-GB" dirty="0" smtClean="0"/>
              <a:t>Want reform, multi racial society </a:t>
            </a:r>
            <a:endParaRPr lang="en-GB" dirty="0"/>
          </a:p>
        </p:txBody>
      </p:sp>
    </p:spTree>
    <p:extLst>
      <p:ext uri="{BB962C8B-B14F-4D97-AF65-F5344CB8AC3E}">
        <p14:creationId xmlns:p14="http://schemas.microsoft.com/office/powerpoint/2010/main" val="197890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698" y="0"/>
            <a:ext cx="10674036" cy="1280890"/>
          </a:xfrm>
        </p:spPr>
        <p:txBody>
          <a:bodyPr>
            <a:normAutofit fontScale="90000"/>
          </a:bodyPr>
          <a:lstStyle/>
          <a:p>
            <a:r>
              <a:rPr lang="en-GB" sz="3200" dirty="0" smtClean="0">
                <a:latin typeface="Arial" panose="020B0604020202020204" pitchFamily="34" charset="0"/>
                <a:cs typeface="Arial" panose="020B0604020202020204" pitchFamily="34" charset="0"/>
              </a:rPr>
              <a:t>South…filled with resentment </a:t>
            </a:r>
            <a:br>
              <a:rPr lang="en-GB" sz="3200" dirty="0" smtClean="0">
                <a:latin typeface="Arial" panose="020B0604020202020204" pitchFamily="34" charset="0"/>
                <a:cs typeface="Arial" panose="020B0604020202020204" pitchFamily="34" charset="0"/>
              </a:rPr>
            </a:br>
            <a:r>
              <a:rPr lang="en-GB" sz="3200" dirty="0" smtClean="0">
                <a:latin typeface="Arial" panose="020B0604020202020204" pitchFamily="34" charset="0"/>
                <a:cs typeface="Arial" panose="020B0604020202020204" pitchFamily="34" charset="0"/>
              </a:rPr>
              <a:t>……victimised by Scala wags &amp; Carpetbaggers </a:t>
            </a:r>
            <a:br>
              <a:rPr lang="en-GB" sz="3200" dirty="0" smtClean="0">
                <a:latin typeface="Arial" panose="020B0604020202020204" pitchFamily="34" charset="0"/>
                <a:cs typeface="Arial" panose="020B0604020202020204" pitchFamily="34" charset="0"/>
              </a:rPr>
            </a:br>
            <a:r>
              <a:rPr lang="en-GB" sz="3200" dirty="0" smtClean="0">
                <a:latin typeface="Arial" panose="020B0604020202020204" pitchFamily="34" charset="0"/>
                <a:cs typeface="Arial" panose="020B0604020202020204" pitchFamily="34" charset="0"/>
              </a:rPr>
              <a:t>……resent status of blacks…Northern troops (many black)</a:t>
            </a:r>
            <a:endParaRPr lang="en-GB" sz="3200" dirty="0">
              <a:latin typeface="Arial" panose="020B0604020202020204" pitchFamily="34" charset="0"/>
              <a:cs typeface="Arial" panose="020B0604020202020204" pitchFamily="34" charset="0"/>
            </a:endParaRPr>
          </a:p>
        </p:txBody>
      </p:sp>
      <p:pic>
        <p:nvPicPr>
          <p:cNvPr id="8194" name="Picture 2" descr="Carpetbaggers and Scalawa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76" y="1348966"/>
            <a:ext cx="11992824" cy="5509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7506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243" y="120966"/>
            <a:ext cx="8911687" cy="1280890"/>
          </a:xfrm>
        </p:spPr>
        <p:txBody>
          <a:bodyPr/>
          <a:lstStyle/>
          <a:p>
            <a:pPr algn="ctr"/>
            <a:r>
              <a:rPr lang="en-GB" dirty="0" smtClean="0"/>
              <a:t>Radical Republicans in retreat</a:t>
            </a:r>
            <a:endParaRPr lang="en-GB" dirty="0"/>
          </a:p>
        </p:txBody>
      </p:sp>
      <p:sp>
        <p:nvSpPr>
          <p:cNvPr id="3" name="Content Placeholder 2"/>
          <p:cNvSpPr>
            <a:spLocks noGrp="1"/>
          </p:cNvSpPr>
          <p:nvPr>
            <p:ph idx="1"/>
          </p:nvPr>
        </p:nvSpPr>
        <p:spPr>
          <a:xfrm>
            <a:off x="2064109" y="1092450"/>
            <a:ext cx="9791559" cy="4737981"/>
          </a:xfrm>
        </p:spPr>
        <p:txBody>
          <a:bodyPr>
            <a:normAutofit fontScale="85000" lnSpcReduction="20000"/>
          </a:bodyPr>
          <a:lstStyle/>
          <a:p>
            <a:r>
              <a:rPr lang="en-GB" sz="2600" dirty="0" smtClean="0">
                <a:latin typeface="Arial" panose="020B0604020202020204" pitchFamily="34" charset="0"/>
                <a:cs typeface="Arial" panose="020B0604020202020204" pitchFamily="34" charset="0"/>
              </a:rPr>
              <a:t>Grant easily re elected 1872 (56% of vote) </a:t>
            </a:r>
          </a:p>
          <a:p>
            <a:endParaRPr lang="en-GB" dirty="0" smtClean="0"/>
          </a:p>
          <a:p>
            <a:r>
              <a:rPr lang="en-GB" sz="2600" dirty="0">
                <a:latin typeface="Arial" panose="020B0604020202020204" pitchFamily="34" charset="0"/>
                <a:cs typeface="Arial" panose="020B0604020202020204" pitchFamily="34" charset="0"/>
              </a:rPr>
              <a:t>Economy collapses 1873</a:t>
            </a:r>
          </a:p>
          <a:p>
            <a:pPr lvl="1"/>
            <a:r>
              <a:rPr lang="en-GB" sz="2200" dirty="0">
                <a:latin typeface="Arial" panose="020B0604020202020204" pitchFamily="34" charset="0"/>
                <a:cs typeface="Arial" panose="020B0604020202020204" pitchFamily="34" charset="0"/>
              </a:rPr>
              <a:t>Railroads over expanded and Banks over- lend</a:t>
            </a:r>
          </a:p>
          <a:p>
            <a:pPr lvl="1"/>
            <a:r>
              <a:rPr lang="en-GB" sz="2200" dirty="0">
                <a:latin typeface="Arial" panose="020B0604020202020204" pitchFamily="34" charset="0"/>
                <a:cs typeface="Arial" panose="020B0604020202020204" pitchFamily="34" charset="0"/>
              </a:rPr>
              <a:t>Major bank fails…..</a:t>
            </a:r>
            <a:r>
              <a:rPr lang="en-GB" sz="2200" dirty="0" smtClean="0">
                <a:latin typeface="Arial" panose="020B0604020202020204" pitchFamily="34" charset="0"/>
                <a:cs typeface="Arial" panose="020B0604020202020204" pitchFamily="34" charset="0"/>
              </a:rPr>
              <a:t>panic, price of cotton falls 50%</a:t>
            </a:r>
            <a:endParaRPr lang="en-GB" sz="2200" dirty="0">
              <a:latin typeface="Arial" panose="020B0604020202020204" pitchFamily="34" charset="0"/>
              <a:cs typeface="Arial" panose="020B0604020202020204" pitchFamily="34" charset="0"/>
            </a:endParaRPr>
          </a:p>
          <a:p>
            <a:pPr lvl="1"/>
            <a:r>
              <a:rPr lang="en-GB" sz="2200" dirty="0" smtClean="0">
                <a:latin typeface="Arial" panose="020B0604020202020204" pitchFamily="34" charset="0"/>
                <a:cs typeface="Arial" panose="020B0604020202020204" pitchFamily="34" charset="0"/>
              </a:rPr>
              <a:t>Coinage </a:t>
            </a:r>
            <a:r>
              <a:rPr lang="en-GB" sz="2200" dirty="0">
                <a:latin typeface="Arial" panose="020B0604020202020204" pitchFamily="34" charset="0"/>
                <a:cs typeface="Arial" panose="020B0604020202020204" pitchFamily="34" charset="0"/>
              </a:rPr>
              <a:t>act </a:t>
            </a:r>
            <a:r>
              <a:rPr lang="en-GB" sz="2200" dirty="0" smtClean="0">
                <a:latin typeface="Arial" panose="020B0604020202020204" pitchFamily="34" charset="0"/>
                <a:cs typeface="Arial" panose="020B0604020202020204" pitchFamily="34" charset="0"/>
              </a:rPr>
              <a:t>demonitizes silver and contracts money supply </a:t>
            </a:r>
          </a:p>
          <a:p>
            <a:pPr lvl="1"/>
            <a:r>
              <a:rPr lang="en-GB" sz="2200" dirty="0" smtClean="0">
                <a:latin typeface="Arial" panose="020B0604020202020204" pitchFamily="34" charset="0"/>
                <a:cs typeface="Arial" panose="020B0604020202020204" pitchFamily="34" charset="0"/>
              </a:rPr>
              <a:t>Government buys bonds….reducing stock panic but depresses demand</a:t>
            </a:r>
            <a:endParaRPr lang="en-GB" sz="2200" dirty="0">
              <a:latin typeface="Arial" panose="020B0604020202020204" pitchFamily="34" charset="0"/>
              <a:cs typeface="Arial" panose="020B0604020202020204" pitchFamily="34" charset="0"/>
            </a:endParaRPr>
          </a:p>
          <a:p>
            <a:pPr lvl="1"/>
            <a:r>
              <a:rPr lang="en-GB" sz="2200" dirty="0">
                <a:latin typeface="Arial" panose="020B0604020202020204" pitchFamily="34" charset="0"/>
                <a:cs typeface="Arial" panose="020B0604020202020204" pitchFamily="34" charset="0"/>
              </a:rPr>
              <a:t>Unemployment rises to 25% in New </a:t>
            </a:r>
            <a:r>
              <a:rPr lang="en-GB" sz="2200" dirty="0" smtClean="0">
                <a:latin typeface="Arial" panose="020B0604020202020204" pitchFamily="34" charset="0"/>
                <a:cs typeface="Arial" panose="020B0604020202020204" pitchFamily="34" charset="0"/>
              </a:rPr>
              <a:t>York, price of cotton falls 50%...</a:t>
            </a:r>
            <a:endParaRPr lang="en-GB" sz="2200" dirty="0">
              <a:latin typeface="Arial" panose="020B0604020202020204" pitchFamily="34" charset="0"/>
              <a:cs typeface="Arial" panose="020B0604020202020204" pitchFamily="34" charset="0"/>
            </a:endParaRPr>
          </a:p>
          <a:p>
            <a:pPr lvl="1"/>
            <a:endParaRPr lang="en-GB" dirty="0" smtClean="0"/>
          </a:p>
          <a:p>
            <a:r>
              <a:rPr lang="en-GB" sz="2600" dirty="0">
                <a:latin typeface="Arial" panose="020B0604020202020204" pitchFamily="34" charset="0"/>
                <a:cs typeface="Arial" panose="020B0604020202020204" pitchFamily="34" charset="0"/>
              </a:rPr>
              <a:t>Grant Administration &amp; Radical Republicans discredited </a:t>
            </a:r>
          </a:p>
          <a:p>
            <a:pPr lvl="1"/>
            <a:r>
              <a:rPr lang="en-GB" sz="2200" dirty="0">
                <a:latin typeface="Arial" panose="020B0604020202020204" pitchFamily="34" charset="0"/>
                <a:cs typeface="Arial" panose="020B0604020202020204" pitchFamily="34" charset="0"/>
              </a:rPr>
              <a:t>Multiple scandals….embezzlement of state funds</a:t>
            </a:r>
          </a:p>
          <a:p>
            <a:pPr lvl="1"/>
            <a:r>
              <a:rPr lang="en-GB" sz="2200" dirty="0">
                <a:latin typeface="Arial" panose="020B0604020202020204" pitchFamily="34" charset="0"/>
                <a:cs typeface="Arial" panose="020B0604020202020204" pitchFamily="34" charset="0"/>
              </a:rPr>
              <a:t>Grant innocent and too loyal towards “friends”</a:t>
            </a:r>
          </a:p>
          <a:p>
            <a:pPr lvl="1"/>
            <a:r>
              <a:rPr lang="en-GB" sz="2200" dirty="0">
                <a:latin typeface="Arial" panose="020B0604020202020204" pitchFamily="34" charset="0"/>
                <a:cs typeface="Arial" panose="020B0604020202020204" pitchFamily="34" charset="0"/>
              </a:rPr>
              <a:t>Northern </a:t>
            </a:r>
            <a:r>
              <a:rPr lang="en-GB" sz="2200" dirty="0" smtClean="0">
                <a:latin typeface="Arial" panose="020B0604020202020204" pitchFamily="34" charset="0"/>
                <a:cs typeface="Arial" panose="020B0604020202020204" pitchFamily="34" charset="0"/>
              </a:rPr>
              <a:t>Public </a:t>
            </a:r>
            <a:r>
              <a:rPr lang="en-GB" sz="2200" dirty="0">
                <a:latin typeface="Arial" panose="020B0604020202020204" pitchFamily="34" charset="0"/>
                <a:cs typeface="Arial" panose="020B0604020202020204" pitchFamily="34" charset="0"/>
              </a:rPr>
              <a:t>see “Reconstruction” as waste of money</a:t>
            </a:r>
          </a:p>
          <a:p>
            <a:pPr lvl="1"/>
            <a:endParaRPr lang="en-GB" sz="2200" dirty="0">
              <a:latin typeface="Arial" panose="020B0604020202020204" pitchFamily="34" charset="0"/>
              <a:cs typeface="Arial" panose="020B0604020202020204" pitchFamily="34" charset="0"/>
            </a:endParaRPr>
          </a:p>
          <a:p>
            <a:pPr lvl="1"/>
            <a:endParaRPr lang="en-GB" dirty="0" smtClean="0"/>
          </a:p>
        </p:txBody>
      </p:sp>
      <p:sp>
        <p:nvSpPr>
          <p:cNvPr id="4" name="TextBox 3"/>
          <p:cNvSpPr txBox="1"/>
          <p:nvPr/>
        </p:nvSpPr>
        <p:spPr>
          <a:xfrm>
            <a:off x="1138656" y="5798790"/>
            <a:ext cx="10301218" cy="954107"/>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Democrats win mid terms 1874…….seek to regain power 1876 </a:t>
            </a:r>
          </a:p>
          <a:p>
            <a:r>
              <a:rPr lang="en-GB" sz="2800" dirty="0" smtClean="0">
                <a:latin typeface="Arial" panose="020B0604020202020204" pitchFamily="34" charset="0"/>
                <a:cs typeface="Arial" panose="020B0604020202020204" pitchFamily="34" charset="0"/>
              </a:rPr>
              <a:t>……prepared to do anything to restore “White Supremacy”</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38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319" y="308799"/>
            <a:ext cx="9757293" cy="1280890"/>
          </a:xfrm>
        </p:spPr>
        <p:txBody>
          <a:bodyPr/>
          <a:lstStyle/>
          <a:p>
            <a:r>
              <a:rPr lang="en-GB" dirty="0" smtClean="0"/>
              <a:t>Rise of para military groups across South</a:t>
            </a:r>
            <a:endParaRPr lang="en-GB" dirty="0"/>
          </a:p>
        </p:txBody>
      </p:sp>
      <p:sp>
        <p:nvSpPr>
          <p:cNvPr id="3" name="Content Placeholder 2"/>
          <p:cNvSpPr>
            <a:spLocks noGrp="1"/>
          </p:cNvSpPr>
          <p:nvPr>
            <p:ph idx="1"/>
          </p:nvPr>
        </p:nvSpPr>
        <p:spPr>
          <a:xfrm>
            <a:off x="1582587" y="1232832"/>
            <a:ext cx="9576224" cy="5625168"/>
          </a:xfrm>
        </p:spPr>
        <p:txBody>
          <a:bodyPr>
            <a:normAutofit/>
          </a:bodyPr>
          <a:lstStyle/>
          <a:p>
            <a:pPr>
              <a:lnSpc>
                <a:spcPct val="80000"/>
              </a:lnSpc>
            </a:pPr>
            <a:r>
              <a:rPr lang="en-GB" sz="2200" dirty="0">
                <a:latin typeface="Arial" panose="020B0604020202020204" pitchFamily="34" charset="0"/>
                <a:cs typeface="Arial" panose="020B0604020202020204" pitchFamily="34" charset="0"/>
              </a:rPr>
              <a:t>Open, not secret, clear political goals</a:t>
            </a:r>
          </a:p>
          <a:p>
            <a:pPr lvl="1"/>
            <a:r>
              <a:rPr lang="en-GB" sz="1800" dirty="0">
                <a:latin typeface="Arial" panose="020B0604020202020204" pitchFamily="34" charset="0"/>
                <a:cs typeface="Arial" panose="020B0604020202020204" pitchFamily="34" charset="0"/>
              </a:rPr>
              <a:t>Removal of Army of Occupation</a:t>
            </a:r>
          </a:p>
          <a:p>
            <a:pPr lvl="1"/>
            <a:r>
              <a:rPr lang="en-GB" sz="1800" dirty="0">
                <a:latin typeface="Arial" panose="020B0604020202020204" pitchFamily="34" charset="0"/>
                <a:cs typeface="Arial" panose="020B0604020202020204" pitchFamily="34" charset="0"/>
              </a:rPr>
              <a:t>Closure of Freedman’s Bureau</a:t>
            </a:r>
          </a:p>
          <a:p>
            <a:pPr lvl="1"/>
            <a:r>
              <a:rPr lang="en-GB" sz="1800" dirty="0" smtClean="0">
                <a:latin typeface="Arial" panose="020B0604020202020204" pitchFamily="34" charset="0"/>
                <a:cs typeface="Arial" panose="020B0604020202020204" pitchFamily="34" charset="0"/>
              </a:rPr>
              <a:t>Intimidate/ murder Republicans, Carpetbaggers, Scalawags, Black Republians</a:t>
            </a:r>
          </a:p>
          <a:p>
            <a:pPr lvl="1"/>
            <a:r>
              <a:rPr lang="en-GB" sz="1800" dirty="0" smtClean="0">
                <a:latin typeface="Arial" panose="020B0604020202020204" pitchFamily="34" charset="0"/>
                <a:cs typeface="Arial" panose="020B0604020202020204" pitchFamily="34" charset="0"/>
              </a:rPr>
              <a:t>Become “military arm of the Democratic Party” in the South</a:t>
            </a:r>
          </a:p>
          <a:p>
            <a:endParaRPr lang="en-GB" dirty="0">
              <a:latin typeface="Arial" panose="020B0604020202020204" pitchFamily="34" charset="0"/>
              <a:cs typeface="Arial" panose="020B0604020202020204" pitchFamily="34" charset="0"/>
            </a:endParaRPr>
          </a:p>
          <a:p>
            <a:pPr>
              <a:lnSpc>
                <a:spcPct val="80000"/>
              </a:lnSpc>
            </a:pPr>
            <a:r>
              <a:rPr lang="en-GB" sz="2200" dirty="0">
                <a:latin typeface="Arial" panose="020B0604020202020204" pitchFamily="34" charset="0"/>
                <a:cs typeface="Arial" panose="020B0604020202020204" pitchFamily="34" charset="0"/>
              </a:rPr>
              <a:t>The White Man’s </a:t>
            </a:r>
            <a:r>
              <a:rPr lang="en-GB" sz="2200" dirty="0" smtClean="0">
                <a:latin typeface="Arial" panose="020B0604020202020204" pitchFamily="34" charset="0"/>
                <a:cs typeface="Arial" panose="020B0604020202020204" pitchFamily="34" charset="0"/>
              </a:rPr>
              <a:t>League: Louisiana</a:t>
            </a:r>
            <a:endParaRPr lang="en-GB" sz="2200" dirty="0">
              <a:latin typeface="Arial" panose="020B0604020202020204" pitchFamily="34" charset="0"/>
              <a:cs typeface="Arial" panose="020B0604020202020204" pitchFamily="34" charset="0"/>
            </a:endParaRPr>
          </a:p>
          <a:p>
            <a:pPr lvl="1"/>
            <a:r>
              <a:rPr lang="en-GB" sz="1800" dirty="0">
                <a:latin typeface="Arial" panose="020B0604020202020204" pitchFamily="34" charset="0"/>
                <a:cs typeface="Arial" panose="020B0604020202020204" pitchFamily="34" charset="0"/>
              </a:rPr>
              <a:t>Former Confederate soldiers based in Louisiana</a:t>
            </a:r>
          </a:p>
          <a:p>
            <a:pPr lvl="1"/>
            <a:r>
              <a:rPr lang="en-GB" sz="1800" dirty="0">
                <a:latin typeface="Arial" panose="020B0604020202020204" pitchFamily="34" charset="0"/>
                <a:cs typeface="Arial" panose="020B0604020202020204" pitchFamily="34" charset="0"/>
              </a:rPr>
              <a:t>Marches and drill openly (unlike KKK) to intimidate blacks and Republicans</a:t>
            </a:r>
          </a:p>
          <a:p>
            <a:pPr lvl="1"/>
            <a:r>
              <a:rPr lang="en-GB" sz="1800" dirty="0">
                <a:latin typeface="Arial" panose="020B0604020202020204" pitchFamily="34" charset="0"/>
                <a:cs typeface="Arial" panose="020B0604020202020204" pitchFamily="34" charset="0"/>
              </a:rPr>
              <a:t>Program of assassination and mass murder</a:t>
            </a:r>
          </a:p>
          <a:p>
            <a:endParaRPr lang="en-GB" dirty="0">
              <a:latin typeface="Arial" panose="020B0604020202020204" pitchFamily="34" charset="0"/>
              <a:cs typeface="Arial" panose="020B0604020202020204" pitchFamily="34" charset="0"/>
            </a:endParaRPr>
          </a:p>
          <a:p>
            <a:pPr>
              <a:lnSpc>
                <a:spcPct val="80000"/>
              </a:lnSpc>
            </a:pPr>
            <a:r>
              <a:rPr lang="en-GB" sz="2200" dirty="0">
                <a:latin typeface="Arial" panose="020B0604020202020204" pitchFamily="34" charset="0"/>
                <a:cs typeface="Arial" panose="020B0604020202020204" pitchFamily="34" charset="0"/>
              </a:rPr>
              <a:t>Red </a:t>
            </a:r>
            <a:r>
              <a:rPr lang="en-GB" sz="2200" dirty="0" smtClean="0">
                <a:latin typeface="Arial" panose="020B0604020202020204" pitchFamily="34" charset="0"/>
                <a:cs typeface="Arial" panose="020B0604020202020204" pitchFamily="34" charset="0"/>
              </a:rPr>
              <a:t>Shirts: </a:t>
            </a:r>
            <a:r>
              <a:rPr lang="en-GB" dirty="0" smtClean="0"/>
              <a:t>Carolinas</a:t>
            </a:r>
          </a:p>
          <a:p>
            <a:pPr lvl="1"/>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6196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Julia Hayden (1857-1874)</a:t>
            </a:r>
            <a:endParaRPr lang="en-GB" dirty="0"/>
          </a:p>
        </p:txBody>
      </p:sp>
      <p:pic>
        <p:nvPicPr>
          <p:cNvPr id="10242" name="Picture 2" descr="https://upload.wikimedia.org/wikipedia/commons/thumb/2/2c/Miss_Julie_Hayden_Harper%27s_Weekly_October_3_1874%2C_813.jpg/220px-Miss_Julie_Hayden_Harper%27s_Weekly_October_3_1874%2C_8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31" y="1484768"/>
            <a:ext cx="6340547" cy="53732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99273" y="1502459"/>
            <a:ext cx="4530272"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African American schoolgirl</a:t>
            </a:r>
          </a:p>
          <a:p>
            <a:r>
              <a:rPr lang="en-GB" sz="2400" dirty="0" smtClean="0">
                <a:latin typeface="Arial" panose="020B0604020202020204" pitchFamily="34" charset="0"/>
                <a:cs typeface="Arial" panose="020B0604020202020204" pitchFamily="34" charset="0"/>
              </a:rPr>
              <a:t>Leave home in Tennessee to</a:t>
            </a:r>
          </a:p>
          <a:p>
            <a:r>
              <a:rPr lang="en-GB" sz="2400" dirty="0" smtClean="0">
                <a:latin typeface="Arial" panose="020B0604020202020204" pitchFamily="34" charset="0"/>
                <a:cs typeface="Arial" panose="020B0604020202020204" pitchFamily="34" charset="0"/>
              </a:rPr>
              <a:t>Teach at Freedman’s Bureau</a:t>
            </a:r>
          </a:p>
          <a:p>
            <a:r>
              <a:rPr lang="en-GB" sz="2400" dirty="0" smtClean="0">
                <a:latin typeface="Arial" panose="020B0604020202020204" pitchFamily="34" charset="0"/>
                <a:cs typeface="Arial" panose="020B0604020202020204" pitchFamily="34" charset="0"/>
              </a:rPr>
              <a:t>School Louisiana</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474313" y="3523047"/>
            <a:ext cx="4048737"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White Mans’s league breaks</a:t>
            </a:r>
          </a:p>
          <a:p>
            <a:r>
              <a:rPr lang="en-GB" sz="2400" dirty="0">
                <a:latin typeface="Arial" panose="020B0604020202020204" pitchFamily="34" charset="0"/>
                <a:cs typeface="Arial" panose="020B0604020202020204" pitchFamily="34" charset="0"/>
              </a:rPr>
              <a:t>Into her boarding house</a:t>
            </a:r>
          </a:p>
          <a:p>
            <a:r>
              <a:rPr lang="en-GB" sz="2400" dirty="0">
                <a:latin typeface="Arial" panose="020B0604020202020204" pitchFamily="34" charset="0"/>
                <a:cs typeface="Arial" panose="020B0604020202020204" pitchFamily="34" charset="0"/>
              </a:rPr>
              <a:t>And kill her</a:t>
            </a:r>
          </a:p>
        </p:txBody>
      </p:sp>
      <p:sp>
        <p:nvSpPr>
          <p:cNvPr id="6" name="TextBox 5"/>
          <p:cNvSpPr txBox="1"/>
          <p:nvPr/>
        </p:nvSpPr>
        <p:spPr>
          <a:xfrm>
            <a:off x="7561933" y="5574228"/>
            <a:ext cx="4524964"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Killers </a:t>
            </a:r>
            <a:r>
              <a:rPr lang="en-GB" sz="2400" dirty="0" smtClean="0">
                <a:latin typeface="Arial" panose="020B0604020202020204" pitchFamily="34" charset="0"/>
                <a:cs typeface="Arial" panose="020B0604020202020204" pitchFamily="34" charset="0"/>
              </a:rPr>
              <a:t>identified but released</a:t>
            </a:r>
          </a:p>
          <a:p>
            <a:r>
              <a:rPr lang="en-GB" sz="2400" dirty="0" smtClean="0">
                <a:latin typeface="Arial" panose="020B0604020202020204" pitchFamily="34" charset="0"/>
                <a:cs typeface="Arial" panose="020B0604020202020204" pitchFamily="34" charset="0"/>
              </a:rPr>
              <a:t>Without trial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99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111" y="77156"/>
            <a:ext cx="8911687" cy="1280890"/>
          </a:xfrm>
        </p:spPr>
        <p:txBody>
          <a:bodyPr/>
          <a:lstStyle/>
          <a:p>
            <a:r>
              <a:rPr lang="en-GB" dirty="0" smtClean="0"/>
              <a:t>Colfax Massacre of 1873</a:t>
            </a:r>
            <a:endParaRPr lang="en-GB" dirty="0"/>
          </a:p>
        </p:txBody>
      </p:sp>
      <p:pic>
        <p:nvPicPr>
          <p:cNvPr id="11266"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405" y="1104523"/>
            <a:ext cx="7405736" cy="57534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93070" y="426866"/>
            <a:ext cx="4280339"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Disputed election in Louisiana</a:t>
            </a:r>
          </a:p>
          <a:p>
            <a:r>
              <a:rPr lang="en-GB" sz="2400" dirty="0" smtClean="0">
                <a:latin typeface="Arial" panose="020B0604020202020204" pitchFamily="34" charset="0"/>
                <a:cs typeface="Arial" panose="020B0604020202020204" pitchFamily="34" charset="0"/>
              </a:rPr>
              <a:t>Black freedmen defend</a:t>
            </a:r>
          </a:p>
          <a:p>
            <a:r>
              <a:rPr lang="en-GB" sz="2400" dirty="0" smtClean="0">
                <a:latin typeface="Arial" panose="020B0604020202020204" pitchFamily="34" charset="0"/>
                <a:cs typeface="Arial" panose="020B0604020202020204" pitchFamily="34" charset="0"/>
              </a:rPr>
              <a:t>courthouse</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8029696" y="1763553"/>
            <a:ext cx="390203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Newspapers allege plan to </a:t>
            </a:r>
          </a:p>
          <a:p>
            <a:r>
              <a:rPr lang="en-GB" sz="2400" dirty="0">
                <a:latin typeface="Arial" panose="020B0604020202020204" pitchFamily="34" charset="0"/>
                <a:cs typeface="Arial" panose="020B0604020202020204" pitchFamily="34" charset="0"/>
              </a:rPr>
              <a:t>Murder white women</a:t>
            </a:r>
          </a:p>
        </p:txBody>
      </p:sp>
      <p:sp>
        <p:nvSpPr>
          <p:cNvPr id="6" name="TextBox 5"/>
          <p:cNvSpPr txBox="1"/>
          <p:nvPr/>
        </p:nvSpPr>
        <p:spPr>
          <a:xfrm>
            <a:off x="8018715" y="2695747"/>
            <a:ext cx="4259499"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White Mans League surround</a:t>
            </a:r>
          </a:p>
          <a:p>
            <a:r>
              <a:rPr lang="en-GB" sz="2400" dirty="0" smtClean="0">
                <a:latin typeface="Arial" panose="020B0604020202020204" pitchFamily="34" charset="0"/>
                <a:cs typeface="Arial" panose="020B0604020202020204" pitchFamily="34" charset="0"/>
              </a:rPr>
              <a:t>Courthouse …</a:t>
            </a:r>
            <a:r>
              <a:rPr lang="en-GB" sz="2400" dirty="0">
                <a:latin typeface="Arial" panose="020B0604020202020204" pitchFamily="34" charset="0"/>
                <a:cs typeface="Arial" panose="020B0604020202020204" pitchFamily="34" charset="0"/>
              </a:rPr>
              <a:t>gun battle</a:t>
            </a:r>
          </a:p>
          <a:p>
            <a:r>
              <a:rPr lang="en-GB" sz="2400" dirty="0">
                <a:latin typeface="Arial" panose="020B0604020202020204" pitchFamily="34" charset="0"/>
                <a:cs typeface="Arial" panose="020B0604020202020204" pitchFamily="34" charset="0"/>
              </a:rPr>
              <a:t>…freedmen surrender </a:t>
            </a:r>
          </a:p>
          <a:p>
            <a:r>
              <a:rPr lang="en-GB" sz="2400" dirty="0">
                <a:latin typeface="Arial" panose="020B0604020202020204" pitchFamily="34" charset="0"/>
                <a:cs typeface="Arial" panose="020B0604020202020204" pitchFamily="34" charset="0"/>
              </a:rPr>
              <a:t>…150 </a:t>
            </a:r>
            <a:r>
              <a:rPr lang="en-GB" sz="2400" dirty="0" smtClean="0">
                <a:latin typeface="Arial" panose="020B0604020202020204" pitchFamily="34" charset="0"/>
                <a:cs typeface="Arial" panose="020B0604020202020204" pitchFamily="34" charset="0"/>
              </a:rPr>
              <a:t>murdered. League sets</a:t>
            </a:r>
          </a:p>
          <a:p>
            <a:r>
              <a:rPr lang="en-GB" sz="2400" dirty="0" smtClean="0">
                <a:latin typeface="Arial" panose="020B0604020202020204" pitchFamily="34" charset="0"/>
                <a:cs typeface="Arial" panose="020B0604020202020204" pitchFamily="34" charset="0"/>
              </a:rPr>
              <a:t>….rival government</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8010444" y="4728301"/>
            <a:ext cx="4086375"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Other massacres throughout</a:t>
            </a:r>
          </a:p>
          <a:p>
            <a:r>
              <a:rPr lang="en-GB" sz="2400" dirty="0">
                <a:latin typeface="Arial" panose="020B0604020202020204" pitchFamily="34" charset="0"/>
                <a:cs typeface="Arial" panose="020B0604020202020204" pitchFamily="34" charset="0"/>
              </a:rPr>
              <a:t>South….thousands lynched,</a:t>
            </a:r>
          </a:p>
          <a:p>
            <a:r>
              <a:rPr lang="en-GB" sz="2400" dirty="0">
                <a:latin typeface="Arial" panose="020B0604020202020204" pitchFamily="34" charset="0"/>
                <a:cs typeface="Arial" panose="020B0604020202020204" pitchFamily="34" charset="0"/>
              </a:rPr>
              <a:t>Shot, more intimidated</a:t>
            </a:r>
          </a:p>
        </p:txBody>
      </p:sp>
      <p:sp>
        <p:nvSpPr>
          <p:cNvPr id="8" name="TextBox 7"/>
          <p:cNvSpPr txBox="1"/>
          <p:nvPr/>
        </p:nvSpPr>
        <p:spPr>
          <a:xfrm>
            <a:off x="7959349" y="6027003"/>
            <a:ext cx="3826689"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Grant sends army to force </a:t>
            </a:r>
          </a:p>
          <a:p>
            <a:r>
              <a:rPr lang="en-GB" sz="2400" dirty="0">
                <a:latin typeface="Arial" panose="020B0604020202020204" pitchFamily="34" charset="0"/>
                <a:cs typeface="Arial" panose="020B0604020202020204" pitchFamily="34" charset="0"/>
              </a:rPr>
              <a:t>Peace….more resentment</a:t>
            </a:r>
          </a:p>
        </p:txBody>
      </p:sp>
    </p:spTree>
    <p:extLst>
      <p:ext uri="{BB962C8B-B14F-4D97-AF65-F5344CB8AC3E}">
        <p14:creationId xmlns:p14="http://schemas.microsoft.com/office/powerpoint/2010/main" val="274539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6589" y="180490"/>
            <a:ext cx="8911687" cy="1280890"/>
          </a:xfrm>
        </p:spPr>
        <p:txBody>
          <a:bodyPr/>
          <a:lstStyle/>
          <a:p>
            <a:pPr algn="ctr"/>
            <a:r>
              <a:rPr lang="en-GB" dirty="0" smtClean="0"/>
              <a:t>Election of 1876</a:t>
            </a:r>
            <a:endParaRPr lang="en-GB" dirty="0"/>
          </a:p>
        </p:txBody>
      </p:sp>
      <p:sp>
        <p:nvSpPr>
          <p:cNvPr id="3" name="Content Placeholder 2"/>
          <p:cNvSpPr>
            <a:spLocks noGrp="1"/>
          </p:cNvSpPr>
          <p:nvPr>
            <p:ph idx="1"/>
          </p:nvPr>
        </p:nvSpPr>
        <p:spPr>
          <a:xfrm>
            <a:off x="538940" y="1114407"/>
            <a:ext cx="11396439" cy="5590515"/>
          </a:xfrm>
        </p:spPr>
        <p:txBody>
          <a:bodyPr>
            <a:normAutofit fontScale="85000" lnSpcReduction="10000"/>
          </a:bodyPr>
          <a:lstStyle/>
          <a:p>
            <a:r>
              <a:rPr lang="en-GB" sz="2800" dirty="0" smtClean="0">
                <a:latin typeface="Arial" panose="020B0604020202020204" pitchFamily="34" charset="0"/>
                <a:cs typeface="Arial" panose="020B0604020202020204" pitchFamily="34" charset="0"/>
              </a:rPr>
              <a:t>Grant declines third term</a:t>
            </a:r>
          </a:p>
          <a:p>
            <a:endParaRPr lang="en-GB" dirty="0"/>
          </a:p>
          <a:p>
            <a:r>
              <a:rPr lang="en-GB" sz="2800" dirty="0">
                <a:latin typeface="Arial" panose="020B0604020202020204" pitchFamily="34" charset="0"/>
                <a:cs typeface="Arial" panose="020B0604020202020204" pitchFamily="34" charset="0"/>
              </a:rPr>
              <a:t>Republicans </a:t>
            </a:r>
            <a:r>
              <a:rPr lang="en-GB" sz="2800" dirty="0" smtClean="0">
                <a:latin typeface="Arial" panose="020B0604020202020204" pitchFamily="34" charset="0"/>
                <a:cs typeface="Arial" panose="020B0604020202020204" pitchFamily="34" charset="0"/>
              </a:rPr>
              <a:t>split in two </a:t>
            </a:r>
            <a:endParaRPr lang="en-GB" sz="2800" dirty="0">
              <a:latin typeface="Arial" panose="020B0604020202020204" pitchFamily="34" charset="0"/>
              <a:cs typeface="Arial" panose="020B0604020202020204" pitchFamily="34" charset="0"/>
            </a:endParaRPr>
          </a:p>
          <a:p>
            <a:pPr marL="742950" lvl="2" indent="-342900"/>
            <a:r>
              <a:rPr lang="en-GB" sz="2400" dirty="0">
                <a:latin typeface="Arial" panose="020B0604020202020204" pitchFamily="34" charset="0"/>
                <a:cs typeface="Arial" panose="020B0604020202020204" pitchFamily="34" charset="0"/>
              </a:rPr>
              <a:t>Radical Republicans support Reconstruction</a:t>
            </a:r>
          </a:p>
          <a:p>
            <a:pPr lvl="1"/>
            <a:r>
              <a:rPr lang="en-GB" sz="2400" dirty="0">
                <a:latin typeface="Arial" panose="020B0604020202020204" pitchFamily="34" charset="0"/>
                <a:cs typeface="Arial" panose="020B0604020202020204" pitchFamily="34" charset="0"/>
              </a:rPr>
              <a:t>“Liberal Republicans” want it to end “fusion” tickets with </a:t>
            </a:r>
            <a:r>
              <a:rPr lang="en-GB" sz="2400" dirty="0" smtClean="0">
                <a:latin typeface="Arial" panose="020B0604020202020204" pitchFamily="34" charset="0"/>
                <a:cs typeface="Arial" panose="020B0604020202020204" pitchFamily="34" charset="0"/>
              </a:rPr>
              <a:t>Democrats</a:t>
            </a:r>
          </a:p>
          <a:p>
            <a:pPr lvl="1"/>
            <a:r>
              <a:rPr lang="en-GB" sz="2400" dirty="0" smtClean="0">
                <a:latin typeface="Arial" panose="020B0604020202020204" pitchFamily="34" charset="0"/>
                <a:cs typeface="Arial" panose="020B0604020202020204" pitchFamily="34" charset="0"/>
              </a:rPr>
              <a:t>Pick Civil War General Rutherford Hayes</a:t>
            </a:r>
            <a:endParaRPr lang="en-GB" sz="2400" dirty="0">
              <a:latin typeface="Arial" panose="020B0604020202020204" pitchFamily="34" charset="0"/>
              <a:cs typeface="Arial" panose="020B0604020202020204" pitchFamily="34" charset="0"/>
            </a:endParaRPr>
          </a:p>
          <a:p>
            <a:endParaRPr lang="en-GB" dirty="0" smtClean="0"/>
          </a:p>
          <a:p>
            <a:r>
              <a:rPr lang="en-GB" sz="2800" dirty="0">
                <a:latin typeface="Arial" panose="020B0604020202020204" pitchFamily="34" charset="0"/>
                <a:cs typeface="Arial" panose="020B0604020202020204" pitchFamily="34" charset="0"/>
              </a:rPr>
              <a:t>Democrats </a:t>
            </a:r>
            <a:r>
              <a:rPr lang="en-GB" sz="2800" dirty="0" smtClean="0">
                <a:latin typeface="Arial" panose="020B0604020202020204" pitchFamily="34" charset="0"/>
                <a:cs typeface="Arial" panose="020B0604020202020204" pitchFamily="34" charset="0"/>
              </a:rPr>
              <a:t>unite &amp; </a:t>
            </a:r>
            <a:endParaRPr lang="en-GB" sz="28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Campaign to restore White Supremacy</a:t>
            </a:r>
          </a:p>
          <a:p>
            <a:pPr lvl="1"/>
            <a:r>
              <a:rPr lang="en-GB" sz="2400" dirty="0">
                <a:latin typeface="Arial" panose="020B0604020202020204" pitchFamily="34" charset="0"/>
                <a:cs typeface="Arial" panose="020B0604020202020204" pitchFamily="34" charset="0"/>
              </a:rPr>
              <a:t>Target corruption within Grant Administration</a:t>
            </a:r>
          </a:p>
          <a:p>
            <a:pPr lvl="1"/>
            <a:r>
              <a:rPr lang="en-GB" sz="2400" dirty="0">
                <a:latin typeface="Arial" panose="020B0604020202020204" pitchFamily="34" charset="0"/>
                <a:cs typeface="Arial" panose="020B0604020202020204" pitchFamily="34" charset="0"/>
              </a:rPr>
              <a:t>Blame Republicans for economic depression and wasting money trying control South</a:t>
            </a:r>
          </a:p>
          <a:p>
            <a:pPr lvl="1"/>
            <a:r>
              <a:rPr lang="en-GB" sz="2400" dirty="0">
                <a:latin typeface="Arial" panose="020B0604020202020204" pitchFamily="34" charset="0"/>
                <a:cs typeface="Arial" panose="020B0604020202020204" pitchFamily="34" charset="0"/>
              </a:rPr>
              <a:t>Pick Governor of New York Samuel Tilden to attract Northern vote and “Liberal Republicans”</a:t>
            </a:r>
          </a:p>
          <a:p>
            <a:pPr lvl="1"/>
            <a:r>
              <a:rPr lang="en-GB" sz="2400" dirty="0">
                <a:latin typeface="Arial" panose="020B0604020202020204" pitchFamily="34" charset="0"/>
                <a:cs typeface="Arial" panose="020B0604020202020204" pitchFamily="34" charset="0"/>
              </a:rPr>
              <a:t>Rebrand as the “Redeemers”….returning the Old South</a:t>
            </a:r>
          </a:p>
          <a:p>
            <a:pPr lvl="1"/>
            <a:endParaRPr lang="en-GB" dirty="0" smtClean="0"/>
          </a:p>
          <a:p>
            <a:pPr lvl="1"/>
            <a:endParaRPr lang="en-GB" dirty="0"/>
          </a:p>
          <a:p>
            <a:pPr lvl="1"/>
            <a:endParaRPr lang="en-GB" dirty="0"/>
          </a:p>
        </p:txBody>
      </p:sp>
    </p:spTree>
    <p:extLst>
      <p:ext uri="{BB962C8B-B14F-4D97-AF65-F5344CB8AC3E}">
        <p14:creationId xmlns:p14="http://schemas.microsoft.com/office/powerpoint/2010/main" val="27419253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Democratic campaign poster 1876</a:t>
            </a:r>
            <a:endParaRPr lang="en-GB" dirty="0"/>
          </a:p>
        </p:txBody>
      </p:sp>
      <p:pic>
        <p:nvPicPr>
          <p:cNvPr id="4" name="Picture 3"/>
          <p:cNvPicPr>
            <a:picLocks noChangeAspect="1"/>
          </p:cNvPicPr>
          <p:nvPr/>
        </p:nvPicPr>
        <p:blipFill>
          <a:blip r:embed="rId2"/>
          <a:stretch>
            <a:fillRect/>
          </a:stretch>
        </p:blipFill>
        <p:spPr>
          <a:xfrm>
            <a:off x="371192" y="1448554"/>
            <a:ext cx="11253458" cy="5409446"/>
          </a:xfrm>
          <a:prstGeom prst="rect">
            <a:avLst/>
          </a:prstGeom>
        </p:spPr>
      </p:pic>
    </p:spTree>
    <p:extLst>
      <p:ext uri="{BB962C8B-B14F-4D97-AF65-F5344CB8AC3E}">
        <p14:creationId xmlns:p14="http://schemas.microsoft.com/office/powerpoint/2010/main" val="18778578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Tied Election and the “Deal”</a:t>
            </a:r>
            <a:endParaRPr lang="en-GB" dirty="0"/>
          </a:p>
        </p:txBody>
      </p:sp>
      <p:pic>
        <p:nvPicPr>
          <p:cNvPr id="12290" name="Picture 2" descr="https://upload.wikimedia.org/wikipedia/commons/thumb/7/77/ElectoralCollege1876.svg/348px-ElectoralCollege1876.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54" y="1883121"/>
            <a:ext cx="6560745" cy="48707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16414" y="1174453"/>
            <a:ext cx="5538952"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Widespread fraud, intimidation</a:t>
            </a:r>
          </a:p>
          <a:p>
            <a:r>
              <a:rPr lang="en-GB" sz="2400" dirty="0" smtClean="0">
                <a:latin typeface="Arial" panose="020B0604020202020204" pitchFamily="34" charset="0"/>
                <a:cs typeface="Arial" panose="020B0604020202020204" pitchFamily="34" charset="0"/>
              </a:rPr>
              <a:t>And lynchings Across South to supress Black and Radical Republican vote</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6579789" y="2552244"/>
            <a:ext cx="5080878"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Democrats “win” 51% vote,</a:t>
            </a:r>
          </a:p>
          <a:p>
            <a:r>
              <a:rPr lang="en-GB" sz="2400" dirty="0">
                <a:latin typeface="Arial" panose="020B0604020202020204" pitchFamily="34" charset="0"/>
                <a:cs typeface="Arial" panose="020B0604020202020204" pitchFamily="34" charset="0"/>
              </a:rPr>
              <a:t>Republicans 49</a:t>
            </a:r>
            <a:r>
              <a:rPr lang="en-GB" sz="2400" dirty="0" smtClean="0">
                <a:latin typeface="Arial" panose="020B0604020202020204" pitchFamily="34" charset="0"/>
                <a:cs typeface="Arial" panose="020B0604020202020204" pitchFamily="34" charset="0"/>
              </a:rPr>
              <a:t>% Votes </a:t>
            </a:r>
            <a:r>
              <a:rPr lang="en-GB" sz="2400" dirty="0">
                <a:latin typeface="Arial" panose="020B0604020202020204" pitchFamily="34" charset="0"/>
                <a:cs typeface="Arial" panose="020B0604020202020204" pitchFamily="34" charset="0"/>
              </a:rPr>
              <a:t>for Florida,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 </a:t>
            </a:r>
            <a:r>
              <a:rPr lang="en-GB" sz="2400" dirty="0">
                <a:latin typeface="Arial" panose="020B0604020202020204" pitchFamily="34" charset="0"/>
                <a:cs typeface="Arial" panose="020B0604020202020204" pitchFamily="34" charset="0"/>
              </a:rPr>
              <a:t>Carolina &amp; Louisiana</a:t>
            </a:r>
          </a:p>
          <a:p>
            <a:r>
              <a:rPr lang="en-GB" sz="2400" dirty="0" smtClean="0">
                <a:latin typeface="Arial" panose="020B0604020202020204" pitchFamily="34" charset="0"/>
                <a:cs typeface="Arial" panose="020B0604020202020204" pitchFamily="34" charset="0"/>
              </a:rPr>
              <a:t>rejected </a:t>
            </a:r>
            <a:r>
              <a:rPr lang="en-GB" sz="2400" dirty="0">
                <a:latin typeface="Arial" panose="020B0604020202020204" pitchFamily="34" charset="0"/>
                <a:cs typeface="Arial" panose="020B0604020202020204" pitchFamily="34" charset="0"/>
              </a:rPr>
              <a:t>by Republican </a:t>
            </a:r>
            <a:r>
              <a:rPr lang="en-GB" sz="2400" dirty="0" smtClean="0">
                <a:latin typeface="Arial" panose="020B0604020202020204" pitchFamily="34" charset="0"/>
                <a:cs typeface="Arial" panose="020B0604020202020204" pitchFamily="34" charset="0"/>
              </a:rPr>
              <a:t>Congress</a:t>
            </a:r>
            <a:endParaRPr lang="en-GB" sz="2400" dirty="0">
              <a:latin typeface="Arial" panose="020B0604020202020204" pitchFamily="34" charset="0"/>
              <a:cs typeface="Arial" panose="020B0604020202020204" pitchFamily="34" charset="0"/>
            </a:endParaRPr>
          </a:p>
        </p:txBody>
      </p:sp>
      <p:sp>
        <p:nvSpPr>
          <p:cNvPr id="6" name="Right Arrow 5"/>
          <p:cNvSpPr/>
          <p:nvPr/>
        </p:nvSpPr>
        <p:spPr>
          <a:xfrm rot="15106552">
            <a:off x="3531507" y="6063785"/>
            <a:ext cx="978408" cy="254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Arrow 7"/>
          <p:cNvSpPr/>
          <p:nvPr/>
        </p:nvSpPr>
        <p:spPr>
          <a:xfrm rot="17746439">
            <a:off x="3728947" y="5665385"/>
            <a:ext cx="1723281" cy="254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ight Arrow 8"/>
          <p:cNvSpPr/>
          <p:nvPr/>
        </p:nvSpPr>
        <p:spPr>
          <a:xfrm rot="19592140">
            <a:off x="4048368" y="6334461"/>
            <a:ext cx="1073711" cy="150796"/>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919395" y="6415096"/>
            <a:ext cx="3124573"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Disputed elections</a:t>
            </a:r>
            <a:endParaRPr lang="en-GB" sz="2800" dirty="0">
              <a:latin typeface="Arial" panose="020B0604020202020204" pitchFamily="34" charset="0"/>
              <a:cs typeface="Arial" panose="020B0604020202020204" pitchFamily="34" charset="0"/>
            </a:endParaRPr>
          </a:p>
        </p:txBody>
      </p:sp>
      <p:sp>
        <p:nvSpPr>
          <p:cNvPr id="11" name="TextBox 10"/>
          <p:cNvSpPr txBox="1"/>
          <p:nvPr/>
        </p:nvSpPr>
        <p:spPr>
          <a:xfrm>
            <a:off x="6497474" y="4179579"/>
            <a:ext cx="5230919"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Riots &amp; killings. Grant sends army to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Restore order</a:t>
            </a:r>
            <a:r>
              <a:rPr lang="en-GB" sz="2400" dirty="0">
                <a:latin typeface="Arial" panose="020B0604020202020204" pitchFamily="34" charset="0"/>
                <a:cs typeface="Arial" panose="020B0604020202020204" pitchFamily="34" charset="0"/>
              </a:rPr>
              <a:t>….Congress to decide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Election….rumours of war</a:t>
            </a:r>
            <a:endParaRPr lang="en-GB" sz="2400" dirty="0">
              <a:latin typeface="Arial" panose="020B0604020202020204" pitchFamily="34" charset="0"/>
              <a:cs typeface="Arial" panose="020B0604020202020204" pitchFamily="34" charset="0"/>
            </a:endParaRPr>
          </a:p>
        </p:txBody>
      </p:sp>
      <p:sp>
        <p:nvSpPr>
          <p:cNvPr id="12" name="TextBox 11"/>
          <p:cNvSpPr txBox="1"/>
          <p:nvPr/>
        </p:nvSpPr>
        <p:spPr>
          <a:xfrm>
            <a:off x="6458972" y="5382129"/>
            <a:ext cx="5923416"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Deal made…..Democrats concede</a:t>
            </a:r>
          </a:p>
          <a:p>
            <a:r>
              <a:rPr lang="en-GB" sz="2400" dirty="0">
                <a:latin typeface="Arial" panose="020B0604020202020204" pitchFamily="34" charset="0"/>
                <a:cs typeface="Arial" panose="020B0604020202020204" pitchFamily="34" charset="0"/>
              </a:rPr>
              <a:t>Fraudulent vote &amp; Republicans “win”</a:t>
            </a:r>
          </a:p>
          <a:p>
            <a:r>
              <a:rPr lang="en-GB" sz="2400" dirty="0">
                <a:latin typeface="Arial" panose="020B0604020202020204" pitchFamily="34" charset="0"/>
                <a:cs typeface="Arial" panose="020B0604020202020204" pitchFamily="34" charset="0"/>
              </a:rPr>
              <a:t>…in exchange Reconstruction abandoned</a:t>
            </a:r>
          </a:p>
          <a:p>
            <a:r>
              <a:rPr lang="en-GB" sz="2400" dirty="0">
                <a:latin typeface="Arial" panose="020B0604020202020204" pitchFamily="34" charset="0"/>
                <a:cs typeface="Arial" panose="020B0604020202020204" pitchFamily="34" charset="0"/>
              </a:rPr>
              <a:t>And army leaves </a:t>
            </a:r>
          </a:p>
        </p:txBody>
      </p:sp>
    </p:spTree>
    <p:extLst>
      <p:ext uri="{BB962C8B-B14F-4D97-AF65-F5344CB8AC3E}">
        <p14:creationId xmlns:p14="http://schemas.microsoft.com/office/powerpoint/2010/main" val="147993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animBg="1"/>
      <p:bldP spid="9" grpId="0" animBg="1"/>
      <p:bldP spid="7"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617" y="3186240"/>
            <a:ext cx="8911687" cy="1280890"/>
          </a:xfrm>
        </p:spPr>
        <p:txBody>
          <a:bodyPr/>
          <a:lstStyle/>
          <a:p>
            <a:pPr algn="ctr"/>
            <a:r>
              <a:rPr lang="en-GB" dirty="0" smtClean="0"/>
              <a:t>The new South 1877-1900</a:t>
            </a:r>
            <a:endParaRPr lang="en-GB" dirty="0"/>
          </a:p>
        </p:txBody>
      </p:sp>
    </p:spTree>
    <p:extLst>
      <p:ext uri="{BB962C8B-B14F-4D97-AF65-F5344CB8AC3E}">
        <p14:creationId xmlns:p14="http://schemas.microsoft.com/office/powerpoint/2010/main" val="3588445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834" y="0"/>
            <a:ext cx="10022415" cy="1280890"/>
          </a:xfrm>
        </p:spPr>
        <p:txBody>
          <a:bodyPr/>
          <a:lstStyle/>
          <a:p>
            <a:pPr algn="ctr"/>
            <a:r>
              <a:rPr lang="en-GB" dirty="0" smtClean="0"/>
              <a:t>Lincoln’s assassination April 14, 1865 (4 days after Lee’s surrender) </a:t>
            </a:r>
            <a:endParaRPr lang="en-GB" dirty="0"/>
          </a:p>
        </p:txBody>
      </p:sp>
      <p:pic>
        <p:nvPicPr>
          <p:cNvPr id="2150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1044"/>
            <a:ext cx="7357241" cy="56526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70059" y="3370074"/>
            <a:ext cx="5753498" cy="1754326"/>
          </a:xfrm>
          <a:prstGeom prst="rect">
            <a:avLst/>
          </a:prstGeom>
          <a:noFill/>
        </p:spPr>
        <p:txBody>
          <a:bodyPr wrap="none" rtlCol="0">
            <a:spAutoFit/>
          </a:bodyPr>
          <a:lstStyle/>
          <a:p>
            <a:r>
              <a:rPr lang="en-GB" dirty="0" smtClean="0"/>
              <a:t>Assassination of Secretary of War fails</a:t>
            </a:r>
          </a:p>
          <a:p>
            <a:r>
              <a:rPr lang="en-GB" dirty="0" smtClean="0"/>
              <a:t>…..Stanton, in bed recovering from fall from stage</a:t>
            </a:r>
          </a:p>
          <a:p>
            <a:r>
              <a:rPr lang="en-GB" dirty="0" smtClean="0"/>
              <a:t>Coach</a:t>
            </a:r>
          </a:p>
          <a:p>
            <a:r>
              <a:rPr lang="en-GB" dirty="0" smtClean="0"/>
              <a:t>… Lewis Paine…gun misfires</a:t>
            </a:r>
          </a:p>
          <a:p>
            <a:r>
              <a:rPr lang="en-GB" dirty="0" smtClean="0"/>
              <a:t>….knife fight, Stanton Wounded…</a:t>
            </a:r>
          </a:p>
          <a:p>
            <a:r>
              <a:rPr lang="en-GB" dirty="0" smtClean="0"/>
              <a:t>….Paine flees scene</a:t>
            </a:r>
          </a:p>
        </p:txBody>
      </p:sp>
      <p:sp>
        <p:nvSpPr>
          <p:cNvPr id="6" name="TextBox 5"/>
          <p:cNvSpPr txBox="1"/>
          <p:nvPr/>
        </p:nvSpPr>
        <p:spPr>
          <a:xfrm>
            <a:off x="7944624" y="5483537"/>
            <a:ext cx="3861955" cy="1200329"/>
          </a:xfrm>
          <a:prstGeom prst="rect">
            <a:avLst/>
          </a:prstGeom>
          <a:noFill/>
        </p:spPr>
        <p:txBody>
          <a:bodyPr wrap="none" rtlCol="0">
            <a:spAutoFit/>
          </a:bodyPr>
          <a:lstStyle/>
          <a:p>
            <a:r>
              <a:rPr lang="en-GB" dirty="0" smtClean="0"/>
              <a:t>Attempt to kill Vice President fails</a:t>
            </a:r>
          </a:p>
          <a:p>
            <a:r>
              <a:rPr lang="en-GB" dirty="0" smtClean="0"/>
              <a:t>….would be assassin gets drunk </a:t>
            </a:r>
          </a:p>
          <a:p>
            <a:r>
              <a:rPr lang="en-GB" dirty="0" smtClean="0"/>
              <a:t>….abandons attempt</a:t>
            </a:r>
          </a:p>
          <a:p>
            <a:r>
              <a:rPr lang="en-GB" dirty="0" smtClean="0"/>
              <a:t>…flees to boarding house</a:t>
            </a:r>
          </a:p>
        </p:txBody>
      </p:sp>
      <p:sp>
        <p:nvSpPr>
          <p:cNvPr id="3" name="TextBox 2"/>
          <p:cNvSpPr txBox="1"/>
          <p:nvPr/>
        </p:nvSpPr>
        <p:spPr>
          <a:xfrm>
            <a:off x="7809186" y="1219200"/>
            <a:ext cx="4068743" cy="923330"/>
          </a:xfrm>
          <a:prstGeom prst="rect">
            <a:avLst/>
          </a:prstGeom>
          <a:noFill/>
        </p:spPr>
        <p:txBody>
          <a:bodyPr wrap="none" rtlCol="0">
            <a:spAutoFit/>
          </a:bodyPr>
          <a:lstStyle/>
          <a:p>
            <a:r>
              <a:rPr lang="en-GB" dirty="0" smtClean="0"/>
              <a:t>Booth shoots Lincoln at point blank</a:t>
            </a:r>
          </a:p>
          <a:p>
            <a:r>
              <a:rPr lang="en-GB" dirty="0" smtClean="0"/>
              <a:t>Range. Leaps onto stage shouting</a:t>
            </a:r>
          </a:p>
          <a:p>
            <a:r>
              <a:rPr lang="en-GB" dirty="0" smtClean="0"/>
              <a:t>“Freedom” and escapes</a:t>
            </a:r>
            <a:endParaRPr lang="en-GB" dirty="0"/>
          </a:p>
        </p:txBody>
      </p:sp>
      <p:sp>
        <p:nvSpPr>
          <p:cNvPr id="8" name="TextBox 7"/>
          <p:cNvSpPr txBox="1"/>
          <p:nvPr/>
        </p:nvSpPr>
        <p:spPr>
          <a:xfrm>
            <a:off x="7868450" y="2458015"/>
            <a:ext cx="4442242" cy="646331"/>
          </a:xfrm>
          <a:prstGeom prst="rect">
            <a:avLst/>
          </a:prstGeom>
          <a:noFill/>
        </p:spPr>
        <p:txBody>
          <a:bodyPr wrap="none" rtlCol="0">
            <a:spAutoFit/>
          </a:bodyPr>
          <a:lstStyle/>
          <a:p>
            <a:r>
              <a:rPr lang="en-GB" dirty="0" smtClean="0"/>
              <a:t>Lincoln does not regain consciousness</a:t>
            </a:r>
          </a:p>
          <a:p>
            <a:r>
              <a:rPr lang="en-GB" dirty="0" smtClean="0"/>
              <a:t>Dies early morning </a:t>
            </a:r>
            <a:endParaRPr lang="en-GB" dirty="0"/>
          </a:p>
        </p:txBody>
      </p:sp>
    </p:spTree>
    <p:extLst>
      <p:ext uri="{BB962C8B-B14F-4D97-AF65-F5344CB8AC3E}">
        <p14:creationId xmlns:p14="http://schemas.microsoft.com/office/powerpoint/2010/main" val="282887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93" y="0"/>
            <a:ext cx="10540907" cy="1280890"/>
          </a:xfrm>
        </p:spPr>
        <p:txBody>
          <a:bodyPr/>
          <a:lstStyle/>
          <a:p>
            <a:pPr algn="ctr"/>
            <a:r>
              <a:rPr lang="en-GB" dirty="0" smtClean="0"/>
              <a:t>The accepted view….1880’s,</a:t>
            </a:r>
            <a:br>
              <a:rPr lang="en-GB" dirty="0" smtClean="0"/>
            </a:br>
            <a:r>
              <a:rPr lang="en-GB" dirty="0" smtClean="0"/>
              <a:t> nation relieved and reunited</a:t>
            </a:r>
            <a:endParaRPr lang="en-GB" dirty="0"/>
          </a:p>
        </p:txBody>
      </p:sp>
      <p:pic>
        <p:nvPicPr>
          <p:cNvPr id="12290" name="Picture 2" descr="Civil War print representing the healing of America after the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61" y="1280160"/>
            <a:ext cx="12175793" cy="570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9521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372" y="234810"/>
            <a:ext cx="10933568" cy="552841"/>
          </a:xfrm>
        </p:spPr>
        <p:txBody>
          <a:bodyPr>
            <a:normAutofit/>
          </a:bodyPr>
          <a:lstStyle/>
          <a:p>
            <a:r>
              <a:rPr lang="en-GB" sz="2800" dirty="0" smtClean="0">
                <a:latin typeface="Arial" panose="020B0604020202020204" pitchFamily="34" charset="0"/>
                <a:cs typeface="Arial" panose="020B0604020202020204" pitchFamily="34" charset="0"/>
              </a:rPr>
              <a:t>Henry Grady (1850-1889): “New South” advocate</a:t>
            </a:r>
            <a:endParaRPr lang="en-GB" sz="2800" dirty="0">
              <a:latin typeface="Arial" panose="020B0604020202020204" pitchFamily="34" charset="0"/>
              <a:cs typeface="Arial" panose="020B0604020202020204" pitchFamily="34" charset="0"/>
            </a:endParaRPr>
          </a:p>
        </p:txBody>
      </p:sp>
      <p:pic>
        <p:nvPicPr>
          <p:cNvPr id="1026" name="Picture 2" descr="https://upload.wikimedia.org/wikipedia/commons/thumb/f/fa/Henry-grady-1890.JPG/220px-Henry-grady-18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5" y="814812"/>
            <a:ext cx="4970353" cy="60431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78172" y="715224"/>
            <a:ext cx="7636001" cy="1323439"/>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Father confederate officer Killed at Petersburg. Educated</a:t>
            </a:r>
          </a:p>
          <a:p>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s Southern Gentleman, classical Tradition…studied law, interest </a:t>
            </a:r>
          </a:p>
          <a:p>
            <a:r>
              <a:rPr lang="en-GB" sz="2000" dirty="0" smtClean="0">
                <a:latin typeface="Arial" panose="020B0604020202020204" pitchFamily="34" charset="0"/>
                <a:cs typeface="Arial" panose="020B0604020202020204" pitchFamily="34" charset="0"/>
              </a:rPr>
              <a:t>in languages and history. Career in journalism, editor Atlanta</a:t>
            </a:r>
          </a:p>
          <a:p>
            <a:r>
              <a:rPr lang="en-GB" sz="2000" dirty="0" smtClean="0">
                <a:latin typeface="Arial" panose="020B0604020202020204" pitchFamily="34" charset="0"/>
                <a:cs typeface="Arial" panose="020B0604020202020204" pitchFamily="34" charset="0"/>
              </a:rPr>
              <a:t>Journal …voice of “New South”</a:t>
            </a:r>
          </a:p>
        </p:txBody>
      </p:sp>
      <p:sp>
        <p:nvSpPr>
          <p:cNvPr id="5" name="TextBox 4"/>
          <p:cNvSpPr txBox="1"/>
          <p:nvPr/>
        </p:nvSpPr>
        <p:spPr>
          <a:xfrm>
            <a:off x="5278974" y="2344847"/>
            <a:ext cx="6816455"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Wants New South to be as North…diversified industries, </a:t>
            </a:r>
          </a:p>
        </p:txBody>
      </p:sp>
      <p:sp>
        <p:nvSpPr>
          <p:cNvPr id="7" name="TextBox 6"/>
          <p:cNvSpPr txBox="1"/>
          <p:nvPr/>
        </p:nvSpPr>
        <p:spPr>
          <a:xfrm>
            <a:off x="5214797" y="2834737"/>
            <a:ext cx="7923964" cy="2862322"/>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a:t>
            </a:r>
            <a:r>
              <a:rPr lang="en-GB" sz="2000" dirty="0" smtClean="0">
                <a:latin typeface="Arial" panose="020B0604020202020204" pitchFamily="34" charset="0"/>
                <a:cs typeface="Arial" panose="020B0604020202020204" pitchFamily="34" charset="0"/>
              </a:rPr>
              <a:t>Standing in the presence of this multitude, sobered with the </a:t>
            </a:r>
          </a:p>
          <a:p>
            <a:r>
              <a:rPr lang="en-GB" sz="2000" dirty="0" smtClean="0">
                <a:latin typeface="Arial" panose="020B0604020202020204" pitchFamily="34" charset="0"/>
                <a:cs typeface="Arial" panose="020B0604020202020204" pitchFamily="34" charset="0"/>
              </a:rPr>
              <a:t>responsibility of the message I deliver to the young men of the</a:t>
            </a:r>
          </a:p>
          <a:p>
            <a:r>
              <a:rPr lang="en-GB" sz="2000" dirty="0" smtClean="0">
                <a:latin typeface="Arial" panose="020B0604020202020204" pitchFamily="34" charset="0"/>
                <a:cs typeface="Arial" panose="020B0604020202020204" pitchFamily="34" charset="0"/>
              </a:rPr>
              <a:t> South, I declare that the truth above all others to be worn unsullied</a:t>
            </a:r>
          </a:p>
          <a:p>
            <a:r>
              <a:rPr lang="en-GB" sz="2000" dirty="0" smtClean="0">
                <a:latin typeface="Arial" panose="020B0604020202020204" pitchFamily="34" charset="0"/>
                <a:cs typeface="Arial" panose="020B0604020202020204" pitchFamily="34" charset="0"/>
              </a:rPr>
              <a:t> and sacred in your hearts, to be surrendered to no force, sold for no</a:t>
            </a:r>
          </a:p>
          <a:p>
            <a:r>
              <a:rPr lang="en-GB" sz="2000" dirty="0" smtClean="0">
                <a:latin typeface="Arial" panose="020B0604020202020204" pitchFamily="34" charset="0"/>
                <a:cs typeface="Arial" panose="020B0604020202020204" pitchFamily="34" charset="0"/>
              </a:rPr>
              <a:t> price, compromised in no necessity, but cherished and defended </a:t>
            </a:r>
          </a:p>
          <a:p>
            <a:r>
              <a:rPr lang="en-GB" sz="2000" dirty="0" smtClean="0">
                <a:latin typeface="Arial" panose="020B0604020202020204" pitchFamily="34" charset="0"/>
                <a:cs typeface="Arial" panose="020B0604020202020204" pitchFamily="34" charset="0"/>
              </a:rPr>
              <a:t>as the covenant of your prosperity, and the pledge of peace to </a:t>
            </a:r>
          </a:p>
          <a:p>
            <a:r>
              <a:rPr lang="en-GB" sz="2000" dirty="0" smtClean="0">
                <a:latin typeface="Arial" panose="020B0604020202020204" pitchFamily="34" charset="0"/>
                <a:cs typeface="Arial" panose="020B0604020202020204" pitchFamily="34" charset="0"/>
              </a:rPr>
              <a:t>your children, is that the white race must dominate forever in</a:t>
            </a:r>
          </a:p>
          <a:p>
            <a:r>
              <a:rPr lang="en-GB" sz="2000" dirty="0" smtClean="0">
                <a:latin typeface="Arial" panose="020B0604020202020204" pitchFamily="34" charset="0"/>
                <a:cs typeface="Arial" panose="020B0604020202020204" pitchFamily="34" charset="0"/>
              </a:rPr>
              <a:t> the South, because it is the white race, and superior to that</a:t>
            </a:r>
          </a:p>
          <a:p>
            <a:r>
              <a:rPr lang="en-GB" sz="2000" dirty="0" smtClean="0">
                <a:latin typeface="Arial" panose="020B0604020202020204" pitchFamily="34" charset="0"/>
                <a:cs typeface="Arial" panose="020B0604020202020204" pitchFamily="34" charset="0"/>
              </a:rPr>
              <a:t> race by which its supremacy is threatened.”</a:t>
            </a:r>
            <a:endParaRPr lang="en-GB" sz="2000" dirty="0">
              <a:latin typeface="Arial" panose="020B0604020202020204" pitchFamily="34" charset="0"/>
              <a:cs typeface="Arial" panose="020B0604020202020204" pitchFamily="34" charset="0"/>
            </a:endParaRPr>
          </a:p>
        </p:txBody>
      </p:sp>
      <p:sp>
        <p:nvSpPr>
          <p:cNvPr id="8" name="TextBox 7"/>
          <p:cNvSpPr txBox="1"/>
          <p:nvPr/>
        </p:nvSpPr>
        <p:spPr>
          <a:xfrm>
            <a:off x="5205743" y="5930020"/>
            <a:ext cx="6652912" cy="646331"/>
          </a:xfrm>
          <a:prstGeom prst="rect">
            <a:avLst/>
          </a:prstGeom>
          <a:noFill/>
        </p:spPr>
        <p:txBody>
          <a:bodyPr wrap="none" rtlCol="0">
            <a:spAutoFit/>
          </a:bodyPr>
          <a:lstStyle>
            <a:defPPr>
              <a:defRPr lang="en-US"/>
            </a:defPPr>
            <a:lvl1pPr>
              <a:defRPr>
                <a:latin typeface="Arial" panose="020B0604020202020204" pitchFamily="34" charset="0"/>
                <a:cs typeface="Arial" panose="020B0604020202020204" pitchFamily="34" charset="0"/>
              </a:defRPr>
            </a:lvl1pPr>
          </a:lstStyle>
          <a:p>
            <a:r>
              <a:rPr lang="en-GB" dirty="0"/>
              <a:t>Encourages lynching newspaper headline "The Triple Trapeze: </a:t>
            </a:r>
          </a:p>
          <a:p>
            <a:r>
              <a:rPr lang="en-GB" dirty="0"/>
              <a:t>Three Negroes Hung to a Limb of a Tree."</a:t>
            </a:r>
          </a:p>
        </p:txBody>
      </p:sp>
    </p:spTree>
    <p:extLst>
      <p:ext uri="{BB962C8B-B14F-4D97-AF65-F5344CB8AC3E}">
        <p14:creationId xmlns:p14="http://schemas.microsoft.com/office/powerpoint/2010/main" val="31351372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312" y="71849"/>
            <a:ext cx="8911687" cy="1280890"/>
          </a:xfrm>
        </p:spPr>
        <p:txBody>
          <a:bodyPr>
            <a:normAutofit/>
          </a:bodyPr>
          <a:lstStyle/>
          <a:p>
            <a:pPr algn="ctr"/>
            <a:r>
              <a:rPr lang="en-GB" dirty="0" smtClean="0"/>
              <a:t>The “New South” 1877- </a:t>
            </a:r>
            <a:r>
              <a:rPr lang="en-GB" dirty="0" smtClean="0"/>
              <a:t>1900 </a:t>
            </a:r>
            <a:endParaRPr lang="en-GB" dirty="0"/>
          </a:p>
        </p:txBody>
      </p:sp>
      <p:sp>
        <p:nvSpPr>
          <p:cNvPr id="3" name="Content Placeholder 2"/>
          <p:cNvSpPr>
            <a:spLocks noGrp="1"/>
          </p:cNvSpPr>
          <p:nvPr>
            <p:ph idx="1"/>
          </p:nvPr>
        </p:nvSpPr>
        <p:spPr>
          <a:xfrm>
            <a:off x="1485834" y="790045"/>
            <a:ext cx="10243710" cy="4725909"/>
          </a:xfrm>
        </p:spPr>
        <p:txBody>
          <a:bodyPr>
            <a:normAutofit fontScale="92500" lnSpcReduction="20000"/>
          </a:bodyPr>
          <a:lstStyle/>
          <a:p>
            <a:r>
              <a:rPr lang="en-GB" sz="2400" dirty="0" smtClean="0">
                <a:latin typeface="Arial" panose="020B0604020202020204" pitchFamily="34" charset="0"/>
                <a:cs typeface="Arial" panose="020B0604020202020204" pitchFamily="34" charset="0"/>
              </a:rPr>
              <a:t>Introduction of “Jim Crow” Laws to disenfranchise blacks</a:t>
            </a:r>
          </a:p>
          <a:p>
            <a:pPr lvl="1"/>
            <a:r>
              <a:rPr lang="en-GB" sz="2400" dirty="0">
                <a:latin typeface="Arial" panose="020B0604020202020204" pitchFamily="34" charset="0"/>
                <a:cs typeface="Arial" panose="020B0604020202020204" pitchFamily="34" charset="0"/>
              </a:rPr>
              <a:t>Literary tests</a:t>
            </a:r>
          </a:p>
          <a:p>
            <a:pPr lvl="1"/>
            <a:r>
              <a:rPr lang="en-GB" sz="2400" dirty="0">
                <a:latin typeface="Arial" panose="020B0604020202020204" pitchFamily="34" charset="0"/>
                <a:cs typeface="Arial" panose="020B0604020202020204" pitchFamily="34" charset="0"/>
              </a:rPr>
              <a:t>Grandfather clauses</a:t>
            </a:r>
          </a:p>
          <a:p>
            <a:pPr lvl="1"/>
            <a:r>
              <a:rPr lang="en-GB" sz="2400" dirty="0">
                <a:latin typeface="Arial" panose="020B0604020202020204" pitchFamily="34" charset="0"/>
                <a:cs typeface="Arial" panose="020B0604020202020204" pitchFamily="34" charset="0"/>
              </a:rPr>
              <a:t>Property requirements</a:t>
            </a:r>
          </a:p>
          <a:p>
            <a:pPr lvl="1"/>
            <a:r>
              <a:rPr lang="en-GB" sz="2400" dirty="0">
                <a:latin typeface="Arial" panose="020B0604020202020204" pitchFamily="34" charset="0"/>
                <a:cs typeface="Arial" panose="020B0604020202020204" pitchFamily="34" charset="0"/>
              </a:rPr>
              <a:t>Poll Taxes</a:t>
            </a:r>
          </a:p>
          <a:p>
            <a:endParaRPr lang="en-GB" dirty="0" smtClean="0"/>
          </a:p>
          <a:p>
            <a:r>
              <a:rPr lang="en-GB" sz="2400" dirty="0">
                <a:latin typeface="Arial" panose="020B0604020202020204" pitchFamily="34" charset="0"/>
                <a:cs typeface="Arial" panose="020B0604020202020204" pitchFamily="34" charset="0"/>
              </a:rPr>
              <a:t>Removal of civil liberties</a:t>
            </a:r>
          </a:p>
          <a:p>
            <a:pPr lvl="1"/>
            <a:r>
              <a:rPr lang="en-GB" sz="2400" dirty="0">
                <a:latin typeface="Arial" panose="020B0604020202020204" pitchFamily="34" charset="0"/>
                <a:cs typeface="Arial" panose="020B0604020202020204" pitchFamily="34" charset="0"/>
              </a:rPr>
              <a:t>Elimination of Freedman’s Bureaus</a:t>
            </a:r>
          </a:p>
          <a:p>
            <a:pPr lvl="1"/>
            <a:r>
              <a:rPr lang="en-GB" sz="2400" dirty="0">
                <a:latin typeface="Arial" panose="020B0604020202020204" pitchFamily="34" charset="0"/>
                <a:cs typeface="Arial" panose="020B0604020202020204" pitchFamily="34" charset="0"/>
              </a:rPr>
              <a:t>Embezzlement of pensions &amp; Savings</a:t>
            </a:r>
          </a:p>
          <a:p>
            <a:pPr lvl="1"/>
            <a:r>
              <a:rPr lang="en-GB" sz="2400" dirty="0">
                <a:latin typeface="Arial" panose="020B0604020202020204" pitchFamily="34" charset="0"/>
                <a:cs typeface="Arial" panose="020B0604020202020204" pitchFamily="34" charset="0"/>
              </a:rPr>
              <a:t>Tax cuts causing closure, defunding of public schools, libraries</a:t>
            </a:r>
          </a:p>
          <a:p>
            <a:endParaRPr lang="en-GB" sz="2400" dirty="0">
              <a:latin typeface="Arial" panose="020B0604020202020204" pitchFamily="34" charset="0"/>
              <a:cs typeface="Arial" panose="020B0604020202020204" pitchFamily="34" charset="0"/>
            </a:endParaRPr>
          </a:p>
          <a:p>
            <a:pPr>
              <a:lnSpc>
                <a:spcPct val="110000"/>
              </a:lnSpc>
            </a:pPr>
            <a:r>
              <a:rPr lang="en-GB" sz="2400" dirty="0">
                <a:latin typeface="Arial" panose="020B0604020202020204" pitchFamily="34" charset="0"/>
                <a:cs typeface="Arial" panose="020B0604020202020204" pitchFamily="34" charset="0"/>
              </a:rPr>
              <a:t>Enforced segregation:  Black “middle class” removed from view</a:t>
            </a:r>
          </a:p>
          <a:p>
            <a:pPr lvl="1"/>
            <a:endParaRPr lang="en-GB" dirty="0" smtClean="0"/>
          </a:p>
          <a:p>
            <a:pPr marL="457200" lvl="1" indent="0">
              <a:buNone/>
            </a:pPr>
            <a:endParaRPr lang="en-GB" dirty="0" smtClean="0"/>
          </a:p>
          <a:p>
            <a:pPr lvl="1"/>
            <a:endParaRPr lang="en-GB" dirty="0" smtClean="0"/>
          </a:p>
          <a:p>
            <a:endParaRPr lang="en-GB" dirty="0"/>
          </a:p>
          <a:p>
            <a:endParaRPr lang="en-GB" dirty="0"/>
          </a:p>
        </p:txBody>
      </p:sp>
      <p:sp>
        <p:nvSpPr>
          <p:cNvPr id="4" name="TextBox 3"/>
          <p:cNvSpPr txBox="1"/>
          <p:nvPr/>
        </p:nvSpPr>
        <p:spPr>
          <a:xfrm>
            <a:off x="435294" y="6027003"/>
            <a:ext cx="11571890" cy="830997"/>
          </a:xfrm>
          <a:prstGeom prst="rect">
            <a:avLst/>
          </a:prstGeom>
          <a:solidFill>
            <a:schemeClr val="bg1"/>
          </a:solidFill>
        </p:spPr>
        <p:txBody>
          <a:bodyPr wrap="square" rtlCol="0">
            <a:spAutoFit/>
          </a:bodyPr>
          <a:lstStyle/>
          <a:p>
            <a:pPr algn="ctr"/>
            <a:r>
              <a:rPr lang="en-GB" sz="2400" dirty="0" smtClean="0">
                <a:latin typeface="Arial" panose="020B0604020202020204" pitchFamily="34" charset="0"/>
                <a:cs typeface="Arial" panose="020B0604020202020204" pitchFamily="34" charset="0"/>
              </a:rPr>
              <a:t>Radicals appeal to Supreme Court: Plessey vs Ferguson 1896 ….rule “Separate but Equal” means State “Jim Crow” laws compliant with 14</a:t>
            </a:r>
            <a:r>
              <a:rPr lang="en-GB" sz="2400" baseline="30000" dirty="0" smtClean="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&amp; 15</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Amendment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5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168" y="160392"/>
            <a:ext cx="8911687" cy="1280890"/>
          </a:xfrm>
        </p:spPr>
        <p:txBody>
          <a:bodyPr/>
          <a:lstStyle/>
          <a:p>
            <a:pPr algn="ctr"/>
            <a:r>
              <a:rPr lang="en-GB" dirty="0" smtClean="0"/>
              <a:t>Reality: North abandons black voters</a:t>
            </a:r>
            <a:br>
              <a:rPr lang="en-GB" dirty="0" smtClean="0"/>
            </a:br>
            <a:r>
              <a:rPr lang="en-GB" dirty="0" smtClean="0"/>
              <a:t>….and “old South” restored</a:t>
            </a:r>
            <a:endParaRPr lang="en-GB" dirty="0"/>
          </a:p>
        </p:txBody>
      </p:sp>
      <p:pic>
        <p:nvPicPr>
          <p:cNvPr id="5122" name="Picture 2" descr="Transient Black Sharecrop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12" y="1572768"/>
            <a:ext cx="11981688" cy="535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8157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96" y="176507"/>
            <a:ext cx="8911687" cy="1280890"/>
          </a:xfrm>
        </p:spPr>
        <p:txBody>
          <a:bodyPr/>
          <a:lstStyle/>
          <a:p>
            <a:pPr algn="ctr"/>
            <a:r>
              <a:rPr lang="en-GB" dirty="0" smtClean="0"/>
              <a:t>The “Lost Cause” restored</a:t>
            </a:r>
            <a:endParaRPr lang="en-GB" dirty="0"/>
          </a:p>
        </p:txBody>
      </p:sp>
      <p:pic>
        <p:nvPicPr>
          <p:cNvPr id="921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90" y="959667"/>
            <a:ext cx="8790915" cy="5898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90087" y="749460"/>
            <a:ext cx="3334567"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Rallying cry of the New</a:t>
            </a:r>
          </a:p>
          <a:p>
            <a:r>
              <a:rPr lang="en-GB" sz="2400" dirty="0" smtClean="0">
                <a:latin typeface="Arial" panose="020B0604020202020204" pitchFamily="34" charset="0"/>
                <a:cs typeface="Arial" panose="020B0604020202020204" pitchFamily="34" charset="0"/>
              </a:rPr>
              <a:t>South”</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8962411" y="1911010"/>
            <a:ext cx="2725093"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Restored by White League &amp; KKK (returns</a:t>
            </a:r>
          </a:p>
          <a:p>
            <a:r>
              <a:rPr lang="en-GB" sz="2400" dirty="0">
                <a:latin typeface="Arial" panose="020B0604020202020204" pitchFamily="34" charset="0"/>
                <a:cs typeface="Arial" panose="020B0604020202020204" pitchFamily="34" charset="0"/>
              </a:rPr>
              <a:t>In 1910…)</a:t>
            </a:r>
          </a:p>
        </p:txBody>
      </p:sp>
      <p:sp>
        <p:nvSpPr>
          <p:cNvPr id="6" name="TextBox 5"/>
          <p:cNvSpPr txBox="1"/>
          <p:nvPr/>
        </p:nvSpPr>
        <p:spPr>
          <a:xfrm>
            <a:off x="8933794" y="3741682"/>
            <a:ext cx="3677610" cy="1477328"/>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Zero black Congressmen</a:t>
            </a:r>
          </a:p>
          <a:p>
            <a:r>
              <a:rPr lang="en-GB" sz="2400" dirty="0">
                <a:latin typeface="Arial" panose="020B0604020202020204" pitchFamily="34" charset="0"/>
                <a:cs typeface="Arial" panose="020B0604020202020204" pitchFamily="34" charset="0"/>
              </a:rPr>
              <a:t>By 1890…disappear from</a:t>
            </a:r>
          </a:p>
          <a:p>
            <a:r>
              <a:rPr lang="en-GB" sz="2400" dirty="0">
                <a:latin typeface="Arial" panose="020B0604020202020204" pitchFamily="34" charset="0"/>
                <a:cs typeface="Arial" panose="020B0604020202020204" pitchFamily="34" charset="0"/>
              </a:rPr>
              <a:t>State Legislatures</a:t>
            </a:r>
          </a:p>
          <a:p>
            <a:endParaRPr lang="en-GB" dirty="0" smtClean="0"/>
          </a:p>
        </p:txBody>
      </p:sp>
      <p:sp>
        <p:nvSpPr>
          <p:cNvPr id="8" name="TextBox 7"/>
          <p:cNvSpPr txBox="1"/>
          <p:nvPr/>
        </p:nvSpPr>
        <p:spPr>
          <a:xfrm>
            <a:off x="9207062" y="5412828"/>
            <a:ext cx="2496196"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Defines South till</a:t>
            </a:r>
          </a:p>
          <a:p>
            <a:r>
              <a:rPr lang="en-GB" sz="2400" dirty="0">
                <a:latin typeface="Arial" panose="020B0604020202020204" pitchFamily="34" charset="0"/>
                <a:cs typeface="Arial" panose="020B0604020202020204" pitchFamily="34" charset="0"/>
              </a:rPr>
              <a:t>1960’s</a:t>
            </a:r>
          </a:p>
        </p:txBody>
      </p:sp>
    </p:spTree>
    <p:extLst>
      <p:ext uri="{BB962C8B-B14F-4D97-AF65-F5344CB8AC3E}">
        <p14:creationId xmlns:p14="http://schemas.microsoft.com/office/powerpoint/2010/main" val="21860737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179" y="80903"/>
            <a:ext cx="11334940" cy="1280890"/>
          </a:xfrm>
        </p:spPr>
        <p:txBody>
          <a:bodyPr>
            <a:normAutofit/>
          </a:bodyPr>
          <a:lstStyle/>
          <a:p>
            <a:r>
              <a:rPr lang="en-GB" sz="2800" dirty="0" smtClean="0">
                <a:latin typeface="Arial" panose="020B0604020202020204" pitchFamily="34" charset="0"/>
                <a:cs typeface="Arial" panose="020B0604020202020204" pitchFamily="34" charset="0"/>
              </a:rPr>
              <a:t>Public lynching 1909 :public acts of terror, family attend events, postcards, covered by newspapers</a:t>
            </a:r>
            <a:endParaRPr lang="en-GB" sz="2800" dirty="0">
              <a:latin typeface="Arial" panose="020B0604020202020204" pitchFamily="34" charset="0"/>
              <a:cs typeface="Arial" panose="020B0604020202020204" pitchFamily="34" charset="0"/>
            </a:endParaRPr>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61" y="1077362"/>
            <a:ext cx="9712702" cy="5893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77846" y="3240725"/>
            <a:ext cx="2481770" cy="1200329"/>
          </a:xfrm>
          <a:prstGeom prst="rect">
            <a:avLst/>
          </a:prstGeom>
          <a:noFill/>
        </p:spPr>
        <p:txBody>
          <a:bodyPr wrap="none" rtlCol="0">
            <a:spAutoFit/>
          </a:bodyPr>
          <a:lstStyle/>
          <a:p>
            <a:r>
              <a:rPr lang="en-GB" dirty="0" smtClean="0"/>
              <a:t>Public occasions</a:t>
            </a:r>
          </a:p>
          <a:p>
            <a:r>
              <a:rPr lang="en-GB" dirty="0" smtClean="0"/>
              <a:t> often “mock trials”</a:t>
            </a:r>
          </a:p>
          <a:p>
            <a:r>
              <a:rPr lang="en-GB" dirty="0" smtClean="0"/>
              <a:t>Emphasis humiliation</a:t>
            </a:r>
          </a:p>
          <a:p>
            <a:r>
              <a:rPr lang="en-GB" dirty="0" smtClean="0"/>
              <a:t>Press often present</a:t>
            </a:r>
            <a:endParaRPr lang="en-GB" dirty="0"/>
          </a:p>
        </p:txBody>
      </p:sp>
      <p:sp>
        <p:nvSpPr>
          <p:cNvPr id="7" name="TextBox 6"/>
          <p:cNvSpPr txBox="1"/>
          <p:nvPr/>
        </p:nvSpPr>
        <p:spPr>
          <a:xfrm>
            <a:off x="9998823" y="5008076"/>
            <a:ext cx="2326278" cy="1754326"/>
          </a:xfrm>
          <a:prstGeom prst="rect">
            <a:avLst/>
          </a:prstGeom>
          <a:noFill/>
        </p:spPr>
        <p:txBody>
          <a:bodyPr wrap="none" rtlCol="0">
            <a:spAutoFit/>
          </a:bodyPr>
          <a:lstStyle/>
          <a:p>
            <a:r>
              <a:rPr lang="en-GB" dirty="0" smtClean="0"/>
              <a:t>No limit to violence</a:t>
            </a:r>
          </a:p>
          <a:p>
            <a:r>
              <a:rPr lang="en-GB" dirty="0" smtClean="0"/>
              <a:t>…burning</a:t>
            </a:r>
          </a:p>
          <a:p>
            <a:r>
              <a:rPr lang="en-GB" dirty="0" smtClean="0"/>
              <a:t>…torture</a:t>
            </a:r>
          </a:p>
          <a:p>
            <a:r>
              <a:rPr lang="en-GB" dirty="0" smtClean="0"/>
              <a:t>…shootings</a:t>
            </a:r>
          </a:p>
          <a:p>
            <a:r>
              <a:rPr lang="en-GB" dirty="0" smtClean="0"/>
              <a:t>...hanging</a:t>
            </a:r>
          </a:p>
          <a:p>
            <a:endParaRPr lang="en-GB" dirty="0"/>
          </a:p>
        </p:txBody>
      </p:sp>
      <p:sp>
        <p:nvSpPr>
          <p:cNvPr id="3" name="TextBox 2"/>
          <p:cNvSpPr txBox="1"/>
          <p:nvPr/>
        </p:nvSpPr>
        <p:spPr>
          <a:xfrm>
            <a:off x="9942787" y="1103586"/>
            <a:ext cx="2638096" cy="1219200"/>
          </a:xfrm>
          <a:prstGeom prst="rect">
            <a:avLst/>
          </a:prstGeom>
          <a:noFill/>
        </p:spPr>
        <p:txBody>
          <a:bodyPr wrap="square" rtlCol="0">
            <a:spAutoFit/>
          </a:bodyPr>
          <a:lstStyle/>
          <a:p>
            <a:r>
              <a:rPr lang="en-GB" dirty="0" smtClean="0"/>
              <a:t>Many types</a:t>
            </a:r>
          </a:p>
          <a:p>
            <a:r>
              <a:rPr lang="en-GB" dirty="0" smtClean="0"/>
              <a:t>Individuals</a:t>
            </a:r>
          </a:p>
          <a:p>
            <a:r>
              <a:rPr lang="en-GB" dirty="0" smtClean="0"/>
              <a:t>And groups</a:t>
            </a:r>
          </a:p>
          <a:p>
            <a:r>
              <a:rPr lang="en-GB" dirty="0" smtClean="0"/>
              <a:t>Mostly males</a:t>
            </a:r>
          </a:p>
        </p:txBody>
      </p:sp>
    </p:spTree>
    <p:extLst>
      <p:ext uri="{BB962C8B-B14F-4D97-AF65-F5344CB8AC3E}">
        <p14:creationId xmlns:p14="http://schemas.microsoft.com/office/powerpoint/2010/main" val="193907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456" y="126170"/>
            <a:ext cx="8911687" cy="1280890"/>
          </a:xfrm>
        </p:spPr>
        <p:txBody>
          <a:bodyPr/>
          <a:lstStyle/>
          <a:p>
            <a:r>
              <a:rPr lang="en-GB" dirty="0" smtClean="0"/>
              <a:t>Documented lynching's 1865-1950</a:t>
            </a:r>
            <a:endParaRPr lang="en-GB" dirty="0"/>
          </a:p>
        </p:txBody>
      </p:sp>
      <p:pic>
        <p:nvPicPr>
          <p:cNvPr id="5" name="Picture 4"/>
          <p:cNvPicPr>
            <a:picLocks noChangeAspect="1"/>
          </p:cNvPicPr>
          <p:nvPr/>
        </p:nvPicPr>
        <p:blipFill>
          <a:blip r:embed="rId2"/>
          <a:stretch>
            <a:fillRect/>
          </a:stretch>
        </p:blipFill>
        <p:spPr>
          <a:xfrm>
            <a:off x="289712" y="959667"/>
            <a:ext cx="11072387" cy="5820341"/>
          </a:xfrm>
          <a:prstGeom prst="rect">
            <a:avLst/>
          </a:prstGeom>
        </p:spPr>
      </p:pic>
    </p:spTree>
    <p:extLst>
      <p:ext uri="{BB962C8B-B14F-4D97-AF65-F5344CB8AC3E}">
        <p14:creationId xmlns:p14="http://schemas.microsoft.com/office/powerpoint/2010/main" val="39727976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979" y="325346"/>
            <a:ext cx="8911687" cy="1280890"/>
          </a:xfrm>
        </p:spPr>
        <p:txBody>
          <a:bodyPr/>
          <a:lstStyle/>
          <a:p>
            <a:r>
              <a:rPr lang="en-GB" dirty="0" smtClean="0"/>
              <a:t>Documented Lynchings by year</a:t>
            </a:r>
            <a:endParaRPr lang="en-GB" dirty="0"/>
          </a:p>
        </p:txBody>
      </p:sp>
      <p:pic>
        <p:nvPicPr>
          <p:cNvPr id="5" name="Picture 4"/>
          <p:cNvPicPr>
            <a:picLocks noChangeAspect="1"/>
          </p:cNvPicPr>
          <p:nvPr/>
        </p:nvPicPr>
        <p:blipFill>
          <a:blip r:embed="rId2"/>
          <a:stretch>
            <a:fillRect/>
          </a:stretch>
        </p:blipFill>
        <p:spPr>
          <a:xfrm>
            <a:off x="1315299" y="1314450"/>
            <a:ext cx="9163050" cy="5543550"/>
          </a:xfrm>
          <a:prstGeom prst="rect">
            <a:avLst/>
          </a:prstGeom>
        </p:spPr>
      </p:pic>
      <p:sp>
        <p:nvSpPr>
          <p:cNvPr id="6" name="Rectangle 5"/>
          <p:cNvSpPr/>
          <p:nvPr/>
        </p:nvSpPr>
        <p:spPr>
          <a:xfrm>
            <a:off x="2317686" y="1774479"/>
            <a:ext cx="1955549" cy="344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New South?</a:t>
            </a:r>
            <a:endParaRPr lang="en-GB" dirty="0">
              <a:solidFill>
                <a:schemeClr val="tx1"/>
              </a:solidFill>
            </a:endParaRPr>
          </a:p>
        </p:txBody>
      </p:sp>
      <p:sp>
        <p:nvSpPr>
          <p:cNvPr id="7" name="TextBox 6"/>
          <p:cNvSpPr txBox="1"/>
          <p:nvPr/>
        </p:nvSpPr>
        <p:spPr>
          <a:xfrm>
            <a:off x="6971170" y="2037029"/>
            <a:ext cx="3046027" cy="646331"/>
          </a:xfrm>
          <a:prstGeom prst="rect">
            <a:avLst/>
          </a:prstGeom>
          <a:noFill/>
        </p:spPr>
        <p:txBody>
          <a:bodyPr wrap="none" rtlCol="0">
            <a:spAutoFit/>
          </a:bodyPr>
          <a:lstStyle/>
          <a:p>
            <a:pPr algn="ctr"/>
            <a:r>
              <a:rPr lang="en-GB" dirty="0" smtClean="0"/>
              <a:t>“Whites”: ‘carpetbaggers</a:t>
            </a:r>
          </a:p>
          <a:p>
            <a:pPr algn="ctr"/>
            <a:r>
              <a:rPr lang="en-GB" dirty="0" smtClean="0"/>
              <a:t>&amp; scallywags</a:t>
            </a:r>
            <a:endParaRPr lang="en-GB" dirty="0"/>
          </a:p>
        </p:txBody>
      </p:sp>
    </p:spTree>
    <p:extLst>
      <p:ext uri="{BB962C8B-B14F-4D97-AF65-F5344CB8AC3E}">
        <p14:creationId xmlns:p14="http://schemas.microsoft.com/office/powerpoint/2010/main" val="1186821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711" y="135222"/>
            <a:ext cx="8911687" cy="1280890"/>
          </a:xfrm>
        </p:spPr>
        <p:txBody>
          <a:bodyPr/>
          <a:lstStyle/>
          <a:p>
            <a:pPr algn="ctr"/>
            <a:r>
              <a:rPr lang="en-GB" dirty="0" smtClean="0"/>
              <a:t>Ida Wells (1862-1931)</a:t>
            </a:r>
            <a:endParaRPr lang="en-GB" dirty="0"/>
          </a:p>
        </p:txBody>
      </p:sp>
      <p:pic>
        <p:nvPicPr>
          <p:cNvPr id="921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35" y="1013988"/>
            <a:ext cx="7620000" cy="5929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11493" y="950614"/>
            <a:ext cx="3147015" cy="646331"/>
          </a:xfrm>
          <a:prstGeom prst="rect">
            <a:avLst/>
          </a:prstGeom>
          <a:noFill/>
        </p:spPr>
        <p:txBody>
          <a:bodyPr wrap="none" rtlCol="0">
            <a:spAutoFit/>
          </a:bodyPr>
          <a:lstStyle/>
          <a:p>
            <a:r>
              <a:rPr lang="en-GB" dirty="0" smtClean="0"/>
              <a:t>Born into slavery, youngest</a:t>
            </a:r>
          </a:p>
          <a:p>
            <a:r>
              <a:rPr lang="en-GB" dirty="0" smtClean="0"/>
              <a:t>Of 8. father carpenter</a:t>
            </a:r>
          </a:p>
        </p:txBody>
      </p:sp>
      <p:sp>
        <p:nvSpPr>
          <p:cNvPr id="5" name="TextBox 4"/>
          <p:cNvSpPr txBox="1"/>
          <p:nvPr/>
        </p:nvSpPr>
        <p:spPr>
          <a:xfrm>
            <a:off x="8148118" y="1756372"/>
            <a:ext cx="3938257" cy="923330"/>
          </a:xfrm>
          <a:prstGeom prst="rect">
            <a:avLst/>
          </a:prstGeom>
          <a:noFill/>
        </p:spPr>
        <p:txBody>
          <a:bodyPr wrap="square" rtlCol="0">
            <a:spAutoFit/>
          </a:bodyPr>
          <a:lstStyle/>
          <a:p>
            <a:r>
              <a:rPr lang="en-GB" dirty="0" smtClean="0"/>
              <a:t>Committed to education</a:t>
            </a:r>
          </a:p>
          <a:p>
            <a:r>
              <a:rPr lang="en-GB" dirty="0" smtClean="0"/>
              <a:t>Becomes reporter for </a:t>
            </a:r>
          </a:p>
          <a:p>
            <a:r>
              <a:rPr lang="en-GB" dirty="0" smtClean="0"/>
              <a:t>Black newspapers in Memphis, TN</a:t>
            </a:r>
            <a:endParaRPr lang="en-GB" dirty="0"/>
          </a:p>
        </p:txBody>
      </p:sp>
      <p:sp>
        <p:nvSpPr>
          <p:cNvPr id="6" name="TextBox 5"/>
          <p:cNvSpPr txBox="1"/>
          <p:nvPr/>
        </p:nvSpPr>
        <p:spPr>
          <a:xfrm>
            <a:off x="8256760" y="2897109"/>
            <a:ext cx="3318537" cy="1754326"/>
          </a:xfrm>
          <a:prstGeom prst="rect">
            <a:avLst/>
          </a:prstGeom>
          <a:noFill/>
        </p:spPr>
        <p:txBody>
          <a:bodyPr wrap="none" rtlCol="0">
            <a:spAutoFit/>
          </a:bodyPr>
          <a:lstStyle/>
          <a:p>
            <a:r>
              <a:rPr lang="en-GB" dirty="0" smtClean="0"/>
              <a:t>Married, 5 children</a:t>
            </a:r>
          </a:p>
          <a:p>
            <a:endParaRPr lang="en-GB" dirty="0"/>
          </a:p>
          <a:p>
            <a:r>
              <a:rPr lang="en-GB" dirty="0" smtClean="0"/>
              <a:t>Witnesses lynching of black</a:t>
            </a:r>
          </a:p>
          <a:p>
            <a:r>
              <a:rPr lang="en-GB" dirty="0" smtClean="0"/>
              <a:t>School boy. Decides to </a:t>
            </a:r>
          </a:p>
          <a:p>
            <a:r>
              <a:rPr lang="en-GB" dirty="0" smtClean="0"/>
              <a:t>Document murders of black</a:t>
            </a:r>
          </a:p>
          <a:p>
            <a:r>
              <a:rPr lang="en-GB" dirty="0" smtClean="0"/>
              <a:t>Men and women.</a:t>
            </a:r>
          </a:p>
        </p:txBody>
      </p:sp>
      <p:sp>
        <p:nvSpPr>
          <p:cNvPr id="7" name="TextBox 6"/>
          <p:cNvSpPr txBox="1"/>
          <p:nvPr/>
        </p:nvSpPr>
        <p:spPr>
          <a:xfrm>
            <a:off x="8202440" y="4834551"/>
            <a:ext cx="3477234" cy="1754326"/>
          </a:xfrm>
          <a:prstGeom prst="rect">
            <a:avLst/>
          </a:prstGeom>
          <a:noFill/>
        </p:spPr>
        <p:txBody>
          <a:bodyPr wrap="none" rtlCol="0">
            <a:spAutoFit/>
          </a:bodyPr>
          <a:lstStyle/>
          <a:p>
            <a:r>
              <a:rPr lang="en-GB" dirty="0" smtClean="0"/>
              <a:t>Newspaper burned down</a:t>
            </a:r>
          </a:p>
          <a:p>
            <a:r>
              <a:rPr lang="en-GB" dirty="0" smtClean="0"/>
              <a:t>Ida to NY. Writes “Southern </a:t>
            </a:r>
          </a:p>
          <a:p>
            <a:r>
              <a:rPr lang="en-GB" dirty="0" smtClean="0"/>
              <a:t>Horrors” supports suffragettes</a:t>
            </a:r>
          </a:p>
          <a:p>
            <a:r>
              <a:rPr lang="en-GB" dirty="0" smtClean="0"/>
              <a:t>Tours Britain….gives speeches</a:t>
            </a:r>
          </a:p>
          <a:p>
            <a:r>
              <a:rPr lang="en-GB" dirty="0" smtClean="0"/>
              <a:t>In Birmingham!</a:t>
            </a:r>
          </a:p>
          <a:p>
            <a:endParaRPr lang="en-GB" dirty="0"/>
          </a:p>
        </p:txBody>
      </p:sp>
    </p:spTree>
    <p:extLst>
      <p:ext uri="{BB962C8B-B14F-4D97-AF65-F5344CB8AC3E}">
        <p14:creationId xmlns:p14="http://schemas.microsoft.com/office/powerpoint/2010/main" val="10892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3705" y="271025"/>
            <a:ext cx="8911687" cy="1280890"/>
          </a:xfrm>
        </p:spPr>
        <p:txBody>
          <a:bodyPr/>
          <a:lstStyle/>
          <a:p>
            <a:r>
              <a:rPr lang="en-GB" dirty="0" smtClean="0"/>
              <a:t>Ida Wells…continued</a:t>
            </a:r>
            <a:endParaRPr lang="en-GB" dirty="0"/>
          </a:p>
        </p:txBody>
      </p:sp>
      <p:pic>
        <p:nvPicPr>
          <p:cNvPr id="13314" name="Picture 2" descr="https://upload.wikimedia.org/wikipedia/commons/thumb/9/91/Ida_B_Wells_with_her_children%2C_1909_%28cropped%29.jpg/800px-Ida_B_Wells_with_her_children%2C_1909_%28crop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0" y="887240"/>
            <a:ext cx="7620000" cy="60612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832127" y="1204182"/>
            <a:ext cx="420898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“It is with no pleasure that I have dipped  my hands in the corruption here exposed ... Somebody must show that the Afro-American race is more sinned against than  sinning, and it seems to have fallen upon me to do so…..Ida Wells 1892</a:t>
            </a:r>
            <a:r>
              <a:rPr kumimoji="0" lang="en-US" altLang="en-US" sz="9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TextBox 4"/>
          <p:cNvSpPr txBox="1"/>
          <p:nvPr/>
        </p:nvSpPr>
        <p:spPr>
          <a:xfrm>
            <a:off x="7849354" y="4436197"/>
            <a:ext cx="4658648" cy="2308324"/>
          </a:xfrm>
          <a:prstGeom prst="rect">
            <a:avLst/>
          </a:prstGeom>
          <a:noFill/>
        </p:spPr>
        <p:txBody>
          <a:bodyPr wrap="none" rtlCol="0">
            <a:spAutoFit/>
          </a:bodyPr>
          <a:lstStyle/>
          <a:p>
            <a:r>
              <a:rPr lang="en-GB" dirty="0"/>
              <a:t>Dear Miss Wells:</a:t>
            </a:r>
            <a:br>
              <a:rPr lang="en-GB" dirty="0"/>
            </a:br>
            <a:r>
              <a:rPr lang="en-GB" dirty="0"/>
              <a:t>     Thank you for your faithful paper </a:t>
            </a:r>
            <a:endParaRPr lang="en-GB" dirty="0" smtClean="0"/>
          </a:p>
          <a:p>
            <a:r>
              <a:rPr lang="en-GB" dirty="0" smtClean="0"/>
              <a:t>on </a:t>
            </a:r>
            <a:r>
              <a:rPr lang="en-GB" dirty="0"/>
              <a:t>the lynch abomination now </a:t>
            </a:r>
            <a:endParaRPr lang="en-GB" dirty="0" smtClean="0"/>
          </a:p>
          <a:p>
            <a:r>
              <a:rPr lang="en-GB" dirty="0" smtClean="0"/>
              <a:t>generally </a:t>
            </a:r>
            <a:r>
              <a:rPr lang="en-GB" dirty="0"/>
              <a:t>practiced against </a:t>
            </a:r>
            <a:r>
              <a:rPr lang="en-GB" dirty="0" smtClean="0"/>
              <a:t>coloured </a:t>
            </a:r>
          </a:p>
          <a:p>
            <a:r>
              <a:rPr lang="en-GB" dirty="0" smtClean="0"/>
              <a:t>people </a:t>
            </a:r>
            <a:r>
              <a:rPr lang="en-GB" dirty="0"/>
              <a:t>in the South. There has been </a:t>
            </a:r>
            <a:endParaRPr lang="en-GB" dirty="0" smtClean="0"/>
          </a:p>
          <a:p>
            <a:r>
              <a:rPr lang="en-GB" dirty="0" smtClean="0"/>
              <a:t>no </a:t>
            </a:r>
            <a:r>
              <a:rPr lang="en-GB" dirty="0"/>
              <a:t>word equal to it in convincing </a:t>
            </a:r>
            <a:r>
              <a:rPr lang="en-GB" dirty="0" smtClean="0"/>
              <a:t>power</a:t>
            </a:r>
          </a:p>
          <a:p>
            <a:r>
              <a:rPr lang="en-GB" dirty="0" smtClean="0"/>
              <a:t>. </a:t>
            </a:r>
            <a:r>
              <a:rPr lang="en-GB" dirty="0"/>
              <a:t>I have spoken, but my word is </a:t>
            </a:r>
            <a:r>
              <a:rPr lang="en-GB" dirty="0" smtClean="0"/>
              <a:t>feeble</a:t>
            </a:r>
          </a:p>
          <a:p>
            <a:r>
              <a:rPr lang="en-GB" dirty="0" smtClean="0"/>
              <a:t> </a:t>
            </a:r>
            <a:r>
              <a:rPr lang="en-GB" dirty="0"/>
              <a:t>in comparison ... Brave woman! ...</a:t>
            </a:r>
          </a:p>
        </p:txBody>
      </p:sp>
      <p:sp>
        <p:nvSpPr>
          <p:cNvPr id="3" name="TextBox 2"/>
          <p:cNvSpPr txBox="1"/>
          <p:nvPr/>
        </p:nvSpPr>
        <p:spPr>
          <a:xfrm>
            <a:off x="7903674" y="3739082"/>
            <a:ext cx="2927404" cy="369332"/>
          </a:xfrm>
          <a:prstGeom prst="rect">
            <a:avLst/>
          </a:prstGeom>
          <a:noFill/>
        </p:spPr>
        <p:txBody>
          <a:bodyPr wrap="none" rtlCol="0">
            <a:spAutoFit/>
          </a:bodyPr>
          <a:lstStyle/>
          <a:p>
            <a:r>
              <a:rPr lang="en-GB" dirty="0" smtClean="0"/>
              <a:t>Meets Frederick Douglas</a:t>
            </a:r>
            <a:endParaRPr lang="en-GB" dirty="0"/>
          </a:p>
        </p:txBody>
      </p:sp>
    </p:spTree>
    <p:extLst>
      <p:ext uri="{BB962C8B-B14F-4D97-AF65-F5344CB8AC3E}">
        <p14:creationId xmlns:p14="http://schemas.microsoft.com/office/powerpoint/2010/main" val="99919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419" y="0"/>
            <a:ext cx="8911687" cy="1280890"/>
          </a:xfrm>
        </p:spPr>
        <p:txBody>
          <a:bodyPr/>
          <a:lstStyle/>
          <a:p>
            <a:pPr algn="ctr"/>
            <a:r>
              <a:rPr lang="en-GB" dirty="0" smtClean="0"/>
              <a:t>National manhunt</a:t>
            </a:r>
            <a:endParaRPr lang="en-GB" dirty="0"/>
          </a:p>
        </p:txBody>
      </p:sp>
      <p:pic>
        <p:nvPicPr>
          <p:cNvPr id="1026" name="Picture 2" descr="https://upload.wikimedia.org/wikipedia/commons/thumb/5/5a/John_Wilkes_Booth_wanted_poster_new.jpg/220px-John_Wilkes_Booth_wanted_poster_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18" y="1493822"/>
            <a:ext cx="4470465" cy="5435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ath of John Wilkes Boo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1009" y="1530036"/>
            <a:ext cx="6491335" cy="5404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93721" y="1044896"/>
            <a:ext cx="2372765" cy="369332"/>
          </a:xfrm>
          <a:prstGeom prst="rect">
            <a:avLst/>
          </a:prstGeom>
          <a:noFill/>
        </p:spPr>
        <p:txBody>
          <a:bodyPr wrap="none" rtlCol="0">
            <a:spAutoFit/>
          </a:bodyPr>
          <a:lstStyle/>
          <a:p>
            <a:r>
              <a:rPr lang="en-GB" dirty="0" smtClean="0"/>
              <a:t>Reward</a:t>
            </a:r>
            <a:r>
              <a:rPr lang="en-GB" dirty="0"/>
              <a:t> </a:t>
            </a:r>
            <a:r>
              <a:rPr lang="en-GB" dirty="0" smtClean="0"/>
              <a:t>£3m 2024..</a:t>
            </a:r>
            <a:endParaRPr lang="en-GB" dirty="0"/>
          </a:p>
        </p:txBody>
      </p:sp>
      <p:sp>
        <p:nvSpPr>
          <p:cNvPr id="5" name="TextBox 4"/>
          <p:cNvSpPr txBox="1"/>
          <p:nvPr/>
        </p:nvSpPr>
        <p:spPr>
          <a:xfrm>
            <a:off x="5974246" y="735100"/>
            <a:ext cx="5262979" cy="646331"/>
          </a:xfrm>
          <a:prstGeom prst="rect">
            <a:avLst/>
          </a:prstGeom>
          <a:noFill/>
        </p:spPr>
        <p:txBody>
          <a:bodyPr wrap="none" rtlCol="0">
            <a:spAutoFit/>
          </a:bodyPr>
          <a:lstStyle/>
          <a:p>
            <a:r>
              <a:rPr lang="en-GB" dirty="0" smtClean="0"/>
              <a:t>Booth and accomplishes caught…Booth shot</a:t>
            </a:r>
          </a:p>
          <a:p>
            <a:r>
              <a:rPr lang="en-GB" dirty="0" smtClean="0"/>
              <a:t>…rest arrested. Military trial. </a:t>
            </a:r>
            <a:endParaRPr lang="en-GB" dirty="0"/>
          </a:p>
        </p:txBody>
      </p:sp>
    </p:spTree>
    <p:extLst>
      <p:ext uri="{BB962C8B-B14F-4D97-AF65-F5344CB8AC3E}">
        <p14:creationId xmlns:p14="http://schemas.microsoft.com/office/powerpoint/2010/main" val="30384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909" y="126169"/>
            <a:ext cx="8911687" cy="1280890"/>
          </a:xfrm>
        </p:spPr>
        <p:txBody>
          <a:bodyPr/>
          <a:lstStyle/>
          <a:p>
            <a:r>
              <a:rPr lang="en-GB" dirty="0" smtClean="0"/>
              <a:t>Booker T Washington (1856-1915)</a:t>
            </a:r>
            <a:endParaRPr lang="en-GB" dirty="0"/>
          </a:p>
        </p:txBody>
      </p:sp>
      <p:pic>
        <p:nvPicPr>
          <p:cNvPr id="4098" name="Picture 2" descr="https://upload.wikimedia.org/wikipedia/commons/thumb/1/1b/Booker_T_Washington_retouched_flattened-crop.jpg/220px-Booker_T_Washington_retouched_flattened-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82" y="995881"/>
            <a:ext cx="5441134" cy="58621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0675" y="905346"/>
            <a:ext cx="4426212" cy="646331"/>
          </a:xfrm>
          <a:prstGeom prst="rect">
            <a:avLst/>
          </a:prstGeom>
          <a:noFill/>
        </p:spPr>
        <p:txBody>
          <a:bodyPr wrap="none" rtlCol="0">
            <a:spAutoFit/>
          </a:bodyPr>
          <a:lstStyle/>
          <a:p>
            <a:r>
              <a:rPr lang="en-GB" dirty="0" smtClean="0"/>
              <a:t>Born slave in Virginia mother raped by</a:t>
            </a:r>
          </a:p>
          <a:p>
            <a:r>
              <a:rPr lang="en-GB" dirty="0" smtClean="0"/>
              <a:t>White owner. Freed by union troops </a:t>
            </a:r>
            <a:endParaRPr lang="en-GB" dirty="0"/>
          </a:p>
        </p:txBody>
      </p:sp>
      <p:sp>
        <p:nvSpPr>
          <p:cNvPr id="5" name="TextBox 4"/>
          <p:cNvSpPr txBox="1"/>
          <p:nvPr/>
        </p:nvSpPr>
        <p:spPr>
          <a:xfrm>
            <a:off x="6047715" y="1747318"/>
            <a:ext cx="5410455" cy="2031325"/>
          </a:xfrm>
          <a:prstGeom prst="rect">
            <a:avLst/>
          </a:prstGeom>
          <a:noFill/>
        </p:spPr>
        <p:txBody>
          <a:bodyPr wrap="none" rtlCol="0">
            <a:spAutoFit/>
          </a:bodyPr>
          <a:lstStyle/>
          <a:p>
            <a:r>
              <a:rPr lang="en-GB" dirty="0" smtClean="0"/>
              <a:t>Self taught “</a:t>
            </a:r>
            <a:r>
              <a:rPr lang="en-GB" dirty="0"/>
              <a:t>The Negro worshipped books. </a:t>
            </a:r>
            <a:endParaRPr lang="en-GB" dirty="0" smtClean="0"/>
          </a:p>
          <a:p>
            <a:r>
              <a:rPr lang="en-GB" dirty="0" smtClean="0"/>
              <a:t>We </a:t>
            </a:r>
            <a:r>
              <a:rPr lang="en-GB" dirty="0"/>
              <a:t>wanted books, more books. The </a:t>
            </a:r>
            <a:r>
              <a:rPr lang="en-GB" dirty="0" smtClean="0"/>
              <a:t>larger</a:t>
            </a:r>
          </a:p>
          <a:p>
            <a:r>
              <a:rPr lang="en-GB" dirty="0" smtClean="0"/>
              <a:t> </a:t>
            </a:r>
            <a:r>
              <a:rPr lang="en-GB" dirty="0"/>
              <a:t>the books were the better we like[d] them</a:t>
            </a:r>
            <a:r>
              <a:rPr lang="en-GB" dirty="0" smtClean="0"/>
              <a:t>.</a:t>
            </a:r>
          </a:p>
          <a:p>
            <a:r>
              <a:rPr lang="en-GB" dirty="0" smtClean="0"/>
              <a:t> </a:t>
            </a:r>
            <a:r>
              <a:rPr lang="en-GB" dirty="0"/>
              <a:t>We thought the mere possession and the </a:t>
            </a:r>
            <a:endParaRPr lang="en-GB" dirty="0" smtClean="0"/>
          </a:p>
          <a:p>
            <a:r>
              <a:rPr lang="en-GB" dirty="0" smtClean="0"/>
              <a:t>mere </a:t>
            </a:r>
            <a:r>
              <a:rPr lang="en-GB" dirty="0"/>
              <a:t>handling and the mere worship of </a:t>
            </a:r>
            <a:r>
              <a:rPr lang="en-GB" dirty="0" smtClean="0"/>
              <a:t>books</a:t>
            </a:r>
          </a:p>
          <a:p>
            <a:r>
              <a:rPr lang="en-GB" dirty="0" smtClean="0"/>
              <a:t> </a:t>
            </a:r>
            <a:r>
              <a:rPr lang="en-GB" dirty="0"/>
              <a:t>was going, in some inexplicable way, to </a:t>
            </a:r>
            <a:r>
              <a:rPr lang="en-GB" dirty="0" smtClean="0"/>
              <a:t>make</a:t>
            </a:r>
          </a:p>
          <a:p>
            <a:r>
              <a:rPr lang="en-GB" dirty="0" smtClean="0"/>
              <a:t> </a:t>
            </a:r>
            <a:r>
              <a:rPr lang="en-GB" dirty="0"/>
              <a:t>great and strong and useful men of our race</a:t>
            </a:r>
          </a:p>
        </p:txBody>
      </p:sp>
      <p:sp>
        <p:nvSpPr>
          <p:cNvPr id="6" name="TextBox 5"/>
          <p:cNvSpPr txBox="1"/>
          <p:nvPr/>
        </p:nvSpPr>
        <p:spPr>
          <a:xfrm>
            <a:off x="6039382" y="3865830"/>
            <a:ext cx="5663730" cy="923330"/>
          </a:xfrm>
          <a:prstGeom prst="rect">
            <a:avLst/>
          </a:prstGeom>
          <a:noFill/>
        </p:spPr>
        <p:txBody>
          <a:bodyPr wrap="none" rtlCol="0">
            <a:spAutoFit/>
          </a:bodyPr>
          <a:lstStyle/>
          <a:p>
            <a:r>
              <a:rPr lang="en-GB" dirty="0" smtClean="0"/>
              <a:t>Attends black college run by Freedman’s Bureau</a:t>
            </a:r>
          </a:p>
          <a:p>
            <a:r>
              <a:rPr lang="en-GB" dirty="0" smtClean="0"/>
              <a:t>Works in mines to fund tuition. Appointed head</a:t>
            </a:r>
          </a:p>
          <a:p>
            <a:r>
              <a:rPr lang="en-GB" dirty="0" smtClean="0"/>
              <a:t>Of black technical college “Tuskegee Institute”</a:t>
            </a:r>
            <a:endParaRPr lang="en-GB" dirty="0"/>
          </a:p>
        </p:txBody>
      </p:sp>
      <p:sp>
        <p:nvSpPr>
          <p:cNvPr id="7" name="TextBox 6"/>
          <p:cNvSpPr txBox="1"/>
          <p:nvPr/>
        </p:nvSpPr>
        <p:spPr>
          <a:xfrm>
            <a:off x="6042741" y="4925085"/>
            <a:ext cx="6652783" cy="1200329"/>
          </a:xfrm>
          <a:prstGeom prst="rect">
            <a:avLst/>
          </a:prstGeom>
          <a:noFill/>
        </p:spPr>
        <p:txBody>
          <a:bodyPr wrap="none" rtlCol="0">
            <a:spAutoFit/>
          </a:bodyPr>
          <a:lstStyle/>
          <a:p>
            <a:r>
              <a:rPr lang="en-GB" dirty="0" smtClean="0"/>
              <a:t>Befriends industrialists and politicians….abandons</a:t>
            </a:r>
          </a:p>
          <a:p>
            <a:r>
              <a:rPr lang="en-GB" dirty="0" smtClean="0"/>
              <a:t>Attempts at getting vote…demonstrate “thrift, intelligence</a:t>
            </a:r>
          </a:p>
          <a:p>
            <a:r>
              <a:rPr lang="en-GB" dirty="0" smtClean="0"/>
              <a:t>And property…founds Negro Business league, black</a:t>
            </a:r>
          </a:p>
          <a:p>
            <a:r>
              <a:rPr lang="en-GB" dirty="0" smtClean="0"/>
              <a:t>colleges</a:t>
            </a:r>
            <a:endParaRPr lang="en-GB" dirty="0"/>
          </a:p>
        </p:txBody>
      </p:sp>
      <p:sp>
        <p:nvSpPr>
          <p:cNvPr id="8" name="TextBox 7"/>
          <p:cNvSpPr txBox="1"/>
          <p:nvPr/>
        </p:nvSpPr>
        <p:spPr>
          <a:xfrm>
            <a:off x="6037751" y="6211669"/>
            <a:ext cx="5896166" cy="646331"/>
          </a:xfrm>
          <a:prstGeom prst="rect">
            <a:avLst/>
          </a:prstGeom>
          <a:noFill/>
        </p:spPr>
        <p:txBody>
          <a:bodyPr wrap="none" rtlCol="0">
            <a:spAutoFit/>
          </a:bodyPr>
          <a:lstStyle/>
          <a:p>
            <a:r>
              <a:rPr lang="en-GB" dirty="0" smtClean="0"/>
              <a:t>Encourages blacks to accept “new order". For now</a:t>
            </a:r>
          </a:p>
          <a:p>
            <a:r>
              <a:rPr lang="en-GB" dirty="0" smtClean="0"/>
              <a:t>….criticised In his day as “Uncle Tom”….not now</a:t>
            </a:r>
            <a:endParaRPr lang="en-GB" dirty="0"/>
          </a:p>
        </p:txBody>
      </p:sp>
    </p:spTree>
    <p:extLst>
      <p:ext uri="{BB962C8B-B14F-4D97-AF65-F5344CB8AC3E}">
        <p14:creationId xmlns:p14="http://schemas.microsoft.com/office/powerpoint/2010/main" val="166516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“New South” 1900</a:t>
            </a:r>
            <a:endParaRPr lang="en-GB" dirty="0"/>
          </a:p>
        </p:txBody>
      </p:sp>
      <p:sp>
        <p:nvSpPr>
          <p:cNvPr id="3" name="Content Placeholder 2"/>
          <p:cNvSpPr>
            <a:spLocks noGrp="1"/>
          </p:cNvSpPr>
          <p:nvPr>
            <p:ph idx="1"/>
          </p:nvPr>
        </p:nvSpPr>
        <p:spPr>
          <a:xfrm>
            <a:off x="525518" y="1407137"/>
            <a:ext cx="11456276" cy="5534946"/>
          </a:xfrm>
        </p:spPr>
        <p:txBody>
          <a:bodyPr>
            <a:normAutofit fontScale="55000" lnSpcReduction="20000"/>
          </a:bodyPr>
          <a:lstStyle/>
          <a:p>
            <a:r>
              <a:rPr lang="en-GB" sz="3800" dirty="0" smtClean="0">
                <a:latin typeface="Arial" panose="020B0604020202020204" pitchFamily="34" charset="0"/>
                <a:cs typeface="Arial" panose="020B0604020202020204" pitchFamily="34" charset="0"/>
              </a:rPr>
              <a:t>South does not industrialise</a:t>
            </a:r>
          </a:p>
          <a:p>
            <a:pPr lvl="1"/>
            <a:r>
              <a:rPr lang="en-GB" sz="3400" dirty="0">
                <a:latin typeface="Arial" panose="020B0604020202020204" pitchFamily="34" charset="0"/>
                <a:cs typeface="Arial" panose="020B0604020202020204" pitchFamily="34" charset="0"/>
              </a:rPr>
              <a:t>Cotton mills, tobacco factories, steel….not </a:t>
            </a:r>
            <a:r>
              <a:rPr lang="en-GB" sz="3400" dirty="0" smtClean="0">
                <a:latin typeface="Arial" panose="020B0604020202020204" pitchFamily="34" charset="0"/>
                <a:cs typeface="Arial" panose="020B0604020202020204" pitchFamily="34" charset="0"/>
              </a:rPr>
              <a:t>diversified (except Coca Cola)</a:t>
            </a:r>
            <a:endParaRPr lang="en-GB" sz="3400" dirty="0">
              <a:latin typeface="Arial" panose="020B0604020202020204" pitchFamily="34" charset="0"/>
              <a:cs typeface="Arial" panose="020B0604020202020204" pitchFamily="34" charset="0"/>
            </a:endParaRPr>
          </a:p>
          <a:p>
            <a:pPr lvl="1"/>
            <a:r>
              <a:rPr lang="en-GB" sz="3400" dirty="0">
                <a:latin typeface="Arial" panose="020B0604020202020204" pitchFamily="34" charset="0"/>
                <a:cs typeface="Arial" panose="020B0604020202020204" pitchFamily="34" charset="0"/>
              </a:rPr>
              <a:t>Great majority of </a:t>
            </a:r>
            <a:r>
              <a:rPr lang="en-GB" sz="3400" dirty="0" smtClean="0">
                <a:latin typeface="Arial" panose="020B0604020202020204" pitchFamily="34" charset="0"/>
                <a:cs typeface="Arial" panose="020B0604020202020204" pitchFamily="34" charset="0"/>
              </a:rPr>
              <a:t>workforce </a:t>
            </a:r>
            <a:r>
              <a:rPr lang="en-GB" sz="3400" dirty="0">
                <a:latin typeface="Arial" panose="020B0604020202020204" pitchFamily="34" charset="0"/>
                <a:cs typeface="Arial" panose="020B0604020202020204" pitchFamily="34" charset="0"/>
              </a:rPr>
              <a:t>tenant </a:t>
            </a:r>
            <a:r>
              <a:rPr lang="en-GB" sz="3400" dirty="0" smtClean="0">
                <a:latin typeface="Arial" panose="020B0604020202020204" pitchFamily="34" charset="0"/>
                <a:cs typeface="Arial" panose="020B0604020202020204" pitchFamily="34" charset="0"/>
              </a:rPr>
              <a:t>farmers, sharecroppers</a:t>
            </a:r>
            <a:endParaRPr lang="en-GB" sz="3400" dirty="0">
              <a:latin typeface="Arial" panose="020B0604020202020204" pitchFamily="34" charset="0"/>
              <a:cs typeface="Arial" panose="020B0604020202020204" pitchFamily="34" charset="0"/>
            </a:endParaRPr>
          </a:p>
          <a:p>
            <a:pPr lvl="1"/>
            <a:r>
              <a:rPr lang="en-GB" sz="3400" dirty="0">
                <a:latin typeface="Arial" panose="020B0604020202020204" pitchFamily="34" charset="0"/>
                <a:cs typeface="Arial" panose="020B0604020202020204" pitchFamily="34" charset="0"/>
              </a:rPr>
              <a:t>Wages 40% that of North</a:t>
            </a:r>
          </a:p>
          <a:p>
            <a:endParaRPr lang="en-GB" dirty="0" smtClean="0"/>
          </a:p>
          <a:p>
            <a:r>
              <a:rPr lang="en-GB" sz="3800" dirty="0">
                <a:latin typeface="Arial" panose="020B0604020202020204" pitchFamily="34" charset="0"/>
                <a:cs typeface="Arial" panose="020B0604020202020204" pitchFamily="34" charset="0"/>
              </a:rPr>
              <a:t>Politically marginalised</a:t>
            </a:r>
          </a:p>
          <a:p>
            <a:pPr lvl="1"/>
            <a:r>
              <a:rPr lang="en-GB" sz="3500" dirty="0">
                <a:latin typeface="Arial" panose="020B0604020202020204" pitchFamily="34" charset="0"/>
                <a:cs typeface="Arial" panose="020B0604020202020204" pitchFamily="34" charset="0"/>
              </a:rPr>
              <a:t>No Southerner in White House till 1912 (9/13 before war</a:t>
            </a:r>
            <a:r>
              <a:rPr lang="en-GB" sz="3500" dirty="0" smtClean="0">
                <a:latin typeface="Arial" panose="020B0604020202020204" pitchFamily="34" charset="0"/>
                <a:cs typeface="Arial" panose="020B0604020202020204" pitchFamily="34" charset="0"/>
              </a:rPr>
              <a:t>)</a:t>
            </a:r>
          </a:p>
          <a:p>
            <a:pPr lvl="1"/>
            <a:r>
              <a:rPr lang="en-GB" sz="3500" dirty="0" smtClean="0">
                <a:latin typeface="Arial" panose="020B0604020202020204" pitchFamily="34" charset="0"/>
                <a:cs typeface="Arial" panose="020B0604020202020204" pitchFamily="34" charset="0"/>
              </a:rPr>
              <a:t>“Solid South” …one party culture…100% Democrat till 1960’s</a:t>
            </a:r>
            <a:endParaRPr lang="en-GB" sz="3500" dirty="0">
              <a:latin typeface="Arial" panose="020B0604020202020204" pitchFamily="34" charset="0"/>
              <a:cs typeface="Arial" panose="020B0604020202020204" pitchFamily="34" charset="0"/>
            </a:endParaRPr>
          </a:p>
          <a:p>
            <a:pPr lvl="1"/>
            <a:r>
              <a:rPr lang="en-GB" sz="3500" dirty="0">
                <a:latin typeface="Arial" panose="020B0604020202020204" pitchFamily="34" charset="0"/>
                <a:cs typeface="Arial" panose="020B0604020202020204" pitchFamily="34" charset="0"/>
              </a:rPr>
              <a:t>Blacks 40% -60% Southern state with zero political representation post 1880</a:t>
            </a:r>
          </a:p>
          <a:p>
            <a:pPr lvl="1"/>
            <a:r>
              <a:rPr lang="en-GB" sz="3500" dirty="0">
                <a:latin typeface="Arial" panose="020B0604020202020204" pitchFamily="34" charset="0"/>
                <a:cs typeface="Arial" panose="020B0604020202020204" pitchFamily="34" charset="0"/>
              </a:rPr>
              <a:t>Population flat vs 50% increase in North and West</a:t>
            </a:r>
          </a:p>
          <a:p>
            <a:pPr lvl="1"/>
            <a:r>
              <a:rPr lang="en-GB" sz="3500" dirty="0" smtClean="0">
                <a:latin typeface="Arial" panose="020B0604020202020204" pitchFamily="34" charset="0"/>
                <a:cs typeface="Arial" panose="020B0604020202020204" pitchFamily="34" charset="0"/>
              </a:rPr>
              <a:t>Black </a:t>
            </a:r>
            <a:r>
              <a:rPr lang="en-GB" sz="3500" dirty="0">
                <a:latin typeface="Arial" panose="020B0604020202020204" pitchFamily="34" charset="0"/>
                <a:cs typeface="Arial" panose="020B0604020202020204" pitchFamily="34" charset="0"/>
              </a:rPr>
              <a:t>Schools, institutes continue</a:t>
            </a:r>
          </a:p>
          <a:p>
            <a:pPr lvl="1"/>
            <a:endParaRPr lang="en-GB" sz="2300" dirty="0">
              <a:latin typeface="Arial" panose="020B0604020202020204" pitchFamily="34" charset="0"/>
              <a:cs typeface="Arial" panose="020B0604020202020204" pitchFamily="34" charset="0"/>
            </a:endParaRPr>
          </a:p>
          <a:p>
            <a:r>
              <a:rPr lang="en-GB" sz="3800" dirty="0" smtClean="0">
                <a:latin typeface="Arial" panose="020B0604020202020204" pitchFamily="34" charset="0"/>
                <a:cs typeface="Arial" panose="020B0604020202020204" pitchFamily="34" charset="0"/>
              </a:rPr>
              <a:t>Remains two </a:t>
            </a:r>
            <a:r>
              <a:rPr lang="en-GB" sz="3800" dirty="0">
                <a:latin typeface="Arial" panose="020B0604020202020204" pitchFamily="34" charset="0"/>
                <a:cs typeface="Arial" panose="020B0604020202020204" pitchFamily="34" charset="0"/>
              </a:rPr>
              <a:t>crop economy </a:t>
            </a:r>
            <a:r>
              <a:rPr lang="en-GB" sz="3800" dirty="0" smtClean="0">
                <a:latin typeface="Arial" panose="020B0604020202020204" pitchFamily="34" charset="0"/>
                <a:cs typeface="Arial" panose="020B0604020202020204" pitchFamily="34" charset="0"/>
              </a:rPr>
              <a:t>dependent on cotton price while </a:t>
            </a:r>
            <a:r>
              <a:rPr lang="en-GB" sz="3800" dirty="0">
                <a:latin typeface="Arial" panose="020B0604020202020204" pitchFamily="34" charset="0"/>
                <a:cs typeface="Arial" panose="020B0604020202020204" pitchFamily="34" charset="0"/>
              </a:rPr>
              <a:t>North and West boom</a:t>
            </a:r>
          </a:p>
          <a:p>
            <a:endParaRPr lang="en-GB" dirty="0"/>
          </a:p>
          <a:p>
            <a:r>
              <a:rPr lang="en-GB" sz="3800" dirty="0">
                <a:latin typeface="Arial" panose="020B0604020202020204" pitchFamily="34" charset="0"/>
                <a:cs typeface="Arial" panose="020B0604020202020204" pitchFamily="34" charset="0"/>
              </a:rPr>
              <a:t>Low education levels, poor roads, high levels of </a:t>
            </a:r>
            <a:r>
              <a:rPr lang="en-GB" sz="3800" dirty="0" smtClean="0">
                <a:latin typeface="Arial" panose="020B0604020202020204" pitchFamily="34" charset="0"/>
                <a:cs typeface="Arial" panose="020B0604020202020204" pitchFamily="34" charset="0"/>
              </a:rPr>
              <a:t>violence, disease, underdevelopment</a:t>
            </a:r>
          </a:p>
          <a:p>
            <a:pPr marL="0" indent="0">
              <a:buNone/>
            </a:pPr>
            <a:r>
              <a:rPr lang="en-GB" sz="3800">
                <a:latin typeface="Arial" panose="020B0604020202020204" pitchFamily="34" charset="0"/>
                <a:cs typeface="Arial" panose="020B0604020202020204" pitchFamily="34" charset="0"/>
              </a:rPr>
              <a:t> </a:t>
            </a:r>
            <a:endParaRPr lang="en-GB" sz="3800" dirty="0">
              <a:latin typeface="Arial" panose="020B0604020202020204" pitchFamily="34" charset="0"/>
              <a:cs typeface="Arial" panose="020B0604020202020204" pitchFamily="34" charset="0"/>
            </a:endParaRPr>
          </a:p>
          <a:p>
            <a:endParaRPr lang="en-GB" dirty="0"/>
          </a:p>
          <a:p>
            <a:endParaRPr lang="en-GB" dirty="0"/>
          </a:p>
          <a:p>
            <a:endParaRPr lang="en-GB" dirty="0" smtClean="0"/>
          </a:p>
          <a:p>
            <a:pPr marL="457200" lvl="1" indent="0">
              <a:buNone/>
            </a:pPr>
            <a:endParaRPr lang="en-GB" dirty="0" smtClean="0"/>
          </a:p>
          <a:p>
            <a:endParaRPr lang="en-GB" dirty="0"/>
          </a:p>
          <a:p>
            <a:endParaRPr lang="en-GB" dirty="0" smtClean="0"/>
          </a:p>
        </p:txBody>
      </p:sp>
    </p:spTree>
    <p:extLst>
      <p:ext uri="{BB962C8B-B14F-4D97-AF65-F5344CB8AC3E}">
        <p14:creationId xmlns:p14="http://schemas.microsoft.com/office/powerpoint/2010/main" val="11698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392" y="89956"/>
            <a:ext cx="10857091" cy="1280890"/>
          </a:xfrm>
        </p:spPr>
        <p:txBody>
          <a:bodyPr/>
          <a:lstStyle/>
          <a:p>
            <a:pPr algn="ctr"/>
            <a:r>
              <a:rPr lang="en-GB" dirty="0" smtClean="0"/>
              <a:t>The New South vs North Income levels 1890</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99" y="844236"/>
            <a:ext cx="11713519" cy="609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0148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2680" y="2851262"/>
            <a:ext cx="8911687" cy="1280890"/>
          </a:xfrm>
        </p:spPr>
        <p:txBody>
          <a:bodyPr>
            <a:normAutofit fontScale="90000"/>
          </a:bodyPr>
          <a:lstStyle/>
          <a:p>
            <a:r>
              <a:rPr lang="en-GB" dirty="0" smtClean="0"/>
              <a:t>New South = Old South….without the charm</a:t>
            </a:r>
            <a:br>
              <a:rPr lang="en-GB" dirty="0" smtClean="0"/>
            </a:br>
            <a:r>
              <a:rPr lang="en-GB" dirty="0"/>
              <a:t/>
            </a:r>
            <a:br>
              <a:rPr lang="en-GB" dirty="0"/>
            </a:br>
            <a:r>
              <a:rPr lang="en-GB" dirty="0" smtClean="0"/>
              <a:t>Time to move West where absolutely everything will change….Talk 20 </a:t>
            </a:r>
            <a:endParaRPr lang="en-GB" dirty="0"/>
          </a:p>
        </p:txBody>
      </p:sp>
    </p:spTree>
    <p:extLst>
      <p:ext uri="{BB962C8B-B14F-4D97-AF65-F5344CB8AC3E}">
        <p14:creationId xmlns:p14="http://schemas.microsoft.com/office/powerpoint/2010/main" val="24206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396" y="135224"/>
            <a:ext cx="8911687" cy="1280890"/>
          </a:xfrm>
        </p:spPr>
        <p:txBody>
          <a:bodyPr/>
          <a:lstStyle/>
          <a:p>
            <a:r>
              <a:rPr lang="en-GB" dirty="0" smtClean="0"/>
              <a:t>Two accomplices…awaiting execution</a:t>
            </a:r>
            <a:endParaRPr lang="en-GB" dirty="0"/>
          </a:p>
        </p:txBody>
      </p:sp>
      <p:pic>
        <p:nvPicPr>
          <p:cNvPr id="2050" name="Picture 2" descr="Washington Navy Yard, District of Columbia. Lewis Payne in sweater, seated and manac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09" y="1629625"/>
            <a:ext cx="5281398" cy="529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549671" y="1660634"/>
            <a:ext cx="5822522" cy="5297382"/>
          </a:xfrm>
          <a:prstGeom prst="rect">
            <a:avLst/>
          </a:prstGeom>
        </p:spPr>
      </p:pic>
      <p:sp>
        <p:nvSpPr>
          <p:cNvPr id="3" name="TextBox 2"/>
          <p:cNvSpPr txBox="1"/>
          <p:nvPr/>
        </p:nvSpPr>
        <p:spPr>
          <a:xfrm>
            <a:off x="1227004" y="693371"/>
            <a:ext cx="4007828" cy="923330"/>
          </a:xfrm>
          <a:prstGeom prst="rect">
            <a:avLst/>
          </a:prstGeom>
          <a:noFill/>
        </p:spPr>
        <p:txBody>
          <a:bodyPr wrap="none" rtlCol="0">
            <a:spAutoFit/>
          </a:bodyPr>
          <a:lstStyle/>
          <a:p>
            <a:r>
              <a:rPr lang="en-GB" dirty="0" smtClean="0"/>
              <a:t>Lewis Paine  (Confederate</a:t>
            </a:r>
          </a:p>
          <a:p>
            <a:r>
              <a:rPr lang="en-GB" dirty="0" smtClean="0"/>
              <a:t>Soldier, Gettysburg, raider, moved</a:t>
            </a:r>
          </a:p>
          <a:p>
            <a:r>
              <a:rPr lang="en-GB" dirty="0" smtClean="0"/>
              <a:t>To Washington for assassination</a:t>
            </a:r>
            <a:endParaRPr lang="en-GB" dirty="0"/>
          </a:p>
        </p:txBody>
      </p:sp>
      <p:sp>
        <p:nvSpPr>
          <p:cNvPr id="5" name="TextBox 4"/>
          <p:cNvSpPr txBox="1"/>
          <p:nvPr/>
        </p:nvSpPr>
        <p:spPr>
          <a:xfrm>
            <a:off x="5274425" y="681092"/>
            <a:ext cx="6758581" cy="1200329"/>
          </a:xfrm>
          <a:prstGeom prst="rect">
            <a:avLst/>
          </a:prstGeom>
          <a:noFill/>
        </p:spPr>
        <p:txBody>
          <a:bodyPr wrap="none" rtlCol="0">
            <a:spAutoFit/>
          </a:bodyPr>
          <a:lstStyle/>
          <a:p>
            <a:r>
              <a:rPr lang="en-GB" dirty="0" smtClean="0"/>
              <a:t>Mary Serrat (unmanacles ) jury recommends clemency</a:t>
            </a:r>
          </a:p>
          <a:p>
            <a:r>
              <a:rPr lang="en-GB" dirty="0"/>
              <a:t> </a:t>
            </a:r>
            <a:r>
              <a:rPr lang="en-GB" dirty="0" smtClean="0"/>
              <a:t>….accused of delivering gun to Booth</a:t>
            </a:r>
          </a:p>
          <a:p>
            <a:r>
              <a:rPr lang="en-GB" dirty="0" smtClean="0"/>
              <a:t>…claims innocence…..Lewis attest innocence on scaffold.</a:t>
            </a:r>
          </a:p>
          <a:p>
            <a:endParaRPr lang="en-GB" dirty="0"/>
          </a:p>
        </p:txBody>
      </p:sp>
    </p:spTree>
    <p:extLst>
      <p:ext uri="{BB962C8B-B14F-4D97-AF65-F5344CB8AC3E}">
        <p14:creationId xmlns:p14="http://schemas.microsoft.com/office/powerpoint/2010/main" val="13962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40243</TotalTime>
  <Words>4621</Words>
  <Application>Microsoft Office PowerPoint</Application>
  <PresentationFormat>Widescreen</PresentationFormat>
  <Paragraphs>772</Paragraphs>
  <Slides>83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Century Gothic</vt:lpstr>
      <vt:lpstr>Open Sans</vt:lpstr>
      <vt:lpstr>Wingdings 3</vt:lpstr>
      <vt:lpstr>Wisp</vt:lpstr>
      <vt:lpstr>PowerPoint Presentation</vt:lpstr>
      <vt:lpstr>The plan….to end of Module 3</vt:lpstr>
      <vt:lpstr>American History </vt:lpstr>
      <vt:lpstr>Overview</vt:lpstr>
      <vt:lpstr>The Conspiracy</vt:lpstr>
      <vt:lpstr>Lincoln’s dream</vt:lpstr>
      <vt:lpstr>Lincoln’s assassination April 14, 1865 (4 days after Lee’s surrender) </vt:lpstr>
      <vt:lpstr>National manhunt</vt:lpstr>
      <vt:lpstr>Two accomplices…awaiting execution</vt:lpstr>
      <vt:lpstr>Conspirators executed July 7, 1865</vt:lpstr>
      <vt:lpstr>Lincoln lying in state</vt:lpstr>
      <vt:lpstr>Funeral Train from Washington to Illinois …tens of thousands lining route</vt:lpstr>
      <vt:lpstr>Funeral parades through cities enroot …..Buffalo New York</vt:lpstr>
      <vt:lpstr>Aftermath of assassination </vt:lpstr>
      <vt:lpstr>Questions in need of an answer</vt:lpstr>
      <vt:lpstr>Reconstruction 1863-1868</vt:lpstr>
      <vt:lpstr>Reconstruction prior to 1865</vt:lpstr>
      <vt:lpstr>South 1865</vt:lpstr>
      <vt:lpstr>Diary of a Slave Owner (William Revenal May 30,1865)</vt:lpstr>
      <vt:lpstr>Freedman’s Bureau 1865-1866</vt:lpstr>
      <vt:lpstr>Freedman’s Bureaus in action 1866</vt:lpstr>
      <vt:lpstr>First schools for black children</vt:lpstr>
      <vt:lpstr>Freedom School 1868</vt:lpstr>
      <vt:lpstr>Andrew Johnson (1808-1875) </vt:lpstr>
      <vt:lpstr>Johnson &amp; Reconstruction of South</vt:lpstr>
      <vt:lpstr>Southern Reactions</vt:lpstr>
      <vt:lpstr>Anti Freedman's Bureau Propaganda</vt:lpstr>
      <vt:lpstr>Klu Klux Klan</vt:lpstr>
      <vt:lpstr>Nathan Bedford Forrest (1821-1877)</vt:lpstr>
      <vt:lpstr>Memphis race riot May 1866</vt:lpstr>
      <vt:lpstr>New Orleans Race Riots  July 1866</vt:lpstr>
      <vt:lpstr>Rise of Radical Republicans and Johnson </vt:lpstr>
      <vt:lpstr>Thaddeus Stevens (1792-1868)</vt:lpstr>
      <vt:lpstr>Radical Reconstruction </vt:lpstr>
      <vt:lpstr>Johnson Response &amp; Impeachment</vt:lpstr>
      <vt:lpstr>Election of 1868: the Candidates</vt:lpstr>
      <vt:lpstr>Democrat 1868 Campaign</vt:lpstr>
      <vt:lpstr>Democrat racist cartoons vs black suffrage</vt:lpstr>
      <vt:lpstr>Grant: Peace, Prosperity, Progress, decency</vt:lpstr>
      <vt:lpstr>Republican election cartoon: Johnson, Irish immigrant, Southern soldier stamping on loyal black soldier</vt:lpstr>
      <vt:lpstr>Grant campaign…..appeal to honesty…</vt:lpstr>
      <vt:lpstr>1868 Election Results</vt:lpstr>
      <vt:lpstr>Ulysses Grant President 1869-1877 </vt:lpstr>
      <vt:lpstr>Radical Reconstruction 1868-187</vt:lpstr>
      <vt:lpstr>Black political representation 1868-1877</vt:lpstr>
      <vt:lpstr>Blacks voting in New Orleans</vt:lpstr>
      <vt:lpstr>First black voting….Johnson looking on..</vt:lpstr>
      <vt:lpstr>Blacks in Congress! </vt:lpstr>
      <vt:lpstr>Black Senator taking oath (gallery packed)</vt:lpstr>
      <vt:lpstr>Local Government ….South Carolina integrated” legislature (State 60% black)</vt:lpstr>
      <vt:lpstr>Presence in Southern civil life</vt:lpstr>
      <vt:lpstr>Blacks engage in civil society </vt:lpstr>
      <vt:lpstr>Robert Smalls  (1835-1913)</vt:lpstr>
      <vt:lpstr>Radical Reconstruction &amp; Southern Life</vt:lpstr>
      <vt:lpstr>No longer King Cotton….race to the bottom</vt:lpstr>
      <vt:lpstr>Life of Share cropper</vt:lpstr>
      <vt:lpstr>Share cropping….ideal image</vt:lpstr>
      <vt:lpstr>Sharecropping….reality</vt:lpstr>
      <vt:lpstr>Share cropper home</vt:lpstr>
      <vt:lpstr>Carpetbaggers &amp; Scallywags</vt:lpstr>
      <vt:lpstr>South…filled with resentment  ……victimised by Scala wags &amp; Carpetbaggers  ……resent status of blacks…Northern troops (many black)</vt:lpstr>
      <vt:lpstr>Radical Republicans in retreat</vt:lpstr>
      <vt:lpstr>Rise of para military groups across South</vt:lpstr>
      <vt:lpstr>Julia Hayden (1857-1874)</vt:lpstr>
      <vt:lpstr>Colfax Massacre of 1873</vt:lpstr>
      <vt:lpstr>Election of 1876</vt:lpstr>
      <vt:lpstr>Democratic campaign poster 1876</vt:lpstr>
      <vt:lpstr>The Tied Election and the “Deal”</vt:lpstr>
      <vt:lpstr>The new South 1877-1900</vt:lpstr>
      <vt:lpstr>The accepted view….1880’s,  nation relieved and reunited</vt:lpstr>
      <vt:lpstr>Henry Grady (1850-1889): “New South” advocate</vt:lpstr>
      <vt:lpstr>The “New South” 1877- 1900 </vt:lpstr>
      <vt:lpstr>Reality: North abandons black voters ….and “old South” restored</vt:lpstr>
      <vt:lpstr>The “Lost Cause” restored</vt:lpstr>
      <vt:lpstr>Public lynching 1909 :public acts of terror, family attend events, postcards, covered by newspapers</vt:lpstr>
      <vt:lpstr>Documented lynching's 1865-1950</vt:lpstr>
      <vt:lpstr>Documented Lynchings by year</vt:lpstr>
      <vt:lpstr>Ida Wells (1862-1931)</vt:lpstr>
      <vt:lpstr>Ida Wells…continued</vt:lpstr>
      <vt:lpstr>Booker T Washington (1856-1915)</vt:lpstr>
      <vt:lpstr>“New South” 1900</vt:lpstr>
      <vt:lpstr>The New South vs North Income levels 1890</vt:lpstr>
      <vt:lpstr>New South = Old South….without the charm  Time to move West where absolutely everything will change….Talk 20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1364</cp:revision>
  <dcterms:created xsi:type="dcterms:W3CDTF">2023-02-02T12:46:22Z</dcterms:created>
  <dcterms:modified xsi:type="dcterms:W3CDTF">2024-04-15T14:21:41Z</dcterms:modified>
</cp:coreProperties>
</file>